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82" r:id="rId3"/>
    <p:sldId id="283" r:id="rId4"/>
    <p:sldId id="262" r:id="rId5"/>
    <p:sldId id="274" r:id="rId6"/>
    <p:sldId id="266" r:id="rId7"/>
    <p:sldId id="284" r:id="rId8"/>
    <p:sldId id="267" r:id="rId9"/>
    <p:sldId id="263" r:id="rId10"/>
    <p:sldId id="268" r:id="rId11"/>
    <p:sldId id="270" r:id="rId12"/>
    <p:sldId id="269" r:id="rId13"/>
    <p:sldId id="271" r:id="rId14"/>
    <p:sldId id="285" r:id="rId15"/>
    <p:sldId id="280" r:id="rId16"/>
    <p:sldId id="27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88" autoAdjust="0"/>
  </p:normalViewPr>
  <p:slideViewPr>
    <p:cSldViewPr snapToGrid="0">
      <p:cViewPr varScale="1">
        <p:scale>
          <a:sx n="79" d="100"/>
          <a:sy n="79" d="100"/>
        </p:scale>
        <p:origin x="8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3C76-7AD9-4210-B354-706123AB2F3C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A9E61-819E-4EF7-B6A3-FBA5528D5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28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03113-9B24-389A-7F58-8B4DD87F9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F9935F-FD36-A0F3-DF74-A26B0A932E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41EDD88-F250-2993-544C-1E7D937A7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2097A5-C4A9-28F1-0C1D-AB9ED35EE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A9E61-819E-4EF7-B6A3-FBA5528D5B2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29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CAFDF-38FE-178E-7352-F5C904B4B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4ADA38-1A30-F615-E834-CD0AF14D4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7B851D5-BADB-F3C2-99AA-763DFB98E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6F7105-3DC2-C9EB-78C7-574299BF8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A9E61-819E-4EF7-B6A3-FBA5528D5B2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16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A9E61-819E-4EF7-B6A3-FBA5528D5B2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35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931C0-5D36-F6F0-1CAD-2F0906249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986A767-2BAB-ACBB-606C-11BAA509E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994A11-0D44-6CE8-B0CE-C8C797C6F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9FDA92-CF21-C5D7-696B-3A6DDD0F7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A9E61-819E-4EF7-B6A3-FBA5528D5B2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5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0F290-F4DE-A854-16C1-85B9CA6A8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959E02-3BC9-CD11-F1D2-49121ABE3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C53A9D-E4AD-24C6-5808-973C6D19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7602-A0EB-4D61-AE71-65D4B7BA630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6198A2-47F3-13D4-545F-1AE3BD2E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A2BB0F-5265-0582-2F5F-B0D27047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0EE-E5A4-4D51-A7C1-98FB4142E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76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B2840-9BB9-F965-D28D-7649A7B8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BD466C-80AF-7DCF-BB6A-BEC5B41B0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96755E-F890-D206-B469-EFA0DE5F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7602-A0EB-4D61-AE71-65D4B7BA630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B7C104-5F32-074F-4A4E-9DBE0EF1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B1D090-8ABC-30B3-808B-48637BAA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0EE-E5A4-4D51-A7C1-98FB4142E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0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00A65F-A245-01D5-C244-5C516CF6F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9AB51A-5176-2F0C-7C17-122FE6F63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D7226D-6BD4-45C1-29DA-A712A3CF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7602-A0EB-4D61-AE71-65D4B7BA630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CF1BD-BD03-857C-6FD7-3D5209DB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F05016-D969-8749-8E9E-C302AEB6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0EE-E5A4-4D51-A7C1-98FB4142E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0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14FC6-E25A-5851-6A0B-838F0C3B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32D30-F764-0C62-401E-5A3CA5167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032B5E-C887-782C-3312-1683DF47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7602-A0EB-4D61-AE71-65D4B7BA630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FB9102-897E-A72A-CC74-4F5F1DDE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444803-B097-B035-1433-20718DFD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0EE-E5A4-4D51-A7C1-98FB4142E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72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626A4-3D24-9CFC-2D76-9DE42562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9A4352-5D4A-EF5F-D813-5489C4A52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FBFC0C-FACB-920A-F8C9-F4C21843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7602-A0EB-4D61-AE71-65D4B7BA630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6BED23-1004-46B4-119A-D8BB07E5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DEE420-9D11-4396-0EE5-C959E8660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0EE-E5A4-4D51-A7C1-98FB4142E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40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9277E-97B7-812E-E892-8713F141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A6BCB2-F04C-3CB2-3812-56878195D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D9DD22-9EBC-95E4-413F-5DD289D3C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7A8DC2-0FC1-AFB7-E3E6-DAFEBAC94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7602-A0EB-4D61-AE71-65D4B7BA630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9AC360-A402-957C-05D8-6BF656EF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BE7DFC-B0A3-20EE-CD90-F126B83F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0EE-E5A4-4D51-A7C1-98FB4142E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20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B6E2B-276C-04B8-C1A3-9FD5A460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F7A967-E0FD-F5F6-5DB2-5D6FD3E66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FC616B-2560-F3A9-E621-CB5E4EC3F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2D3CD4-0269-D566-2B62-8947C3B1E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F57B9B-CE6B-5DF2-F343-CC3561501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290D81-6331-6477-46F3-2B40343F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7602-A0EB-4D61-AE71-65D4B7BA630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7B3B20-1681-3FDE-E3FD-9190A110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1EFDAB-0387-A417-46C9-ECF0C403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0EE-E5A4-4D51-A7C1-98FB4142E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83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BC65E-0DD8-A4AA-803D-7901B694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4143BC-C4E0-9929-413A-56E84BF9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7602-A0EB-4D61-AE71-65D4B7BA630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650977-0E7D-7D6E-402F-2EED4D02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FC04B5-8650-31F9-5378-5869C385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0EE-E5A4-4D51-A7C1-98FB4142E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55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7C3DCE-171D-219B-6F63-3E3984B4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7602-A0EB-4D61-AE71-65D4B7BA630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A1D6EA-6672-E51F-6BB5-E77A0193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9D3E42-C9B9-C6C6-37AC-54EB6D0B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0EE-E5A4-4D51-A7C1-98FB4142E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60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E90084-86DD-8C6E-D9C2-77C69D1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6EA7CA-DADE-D59C-E9CA-43F000BD2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16E71F-6210-432B-4434-1FACD9303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CA6B26-3D14-B702-EBA1-DE18BBD6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7602-A0EB-4D61-AE71-65D4B7BA630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1670ED-D868-BFDB-BCA2-AF12EEBF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3026D1-0251-0DA6-DE5B-24B9D27C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0EE-E5A4-4D51-A7C1-98FB4142E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25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7CD51-9C66-DF7E-FB01-8BEC5514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674A548-B20E-46D9-2143-2954D5D25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32CF9E-3D44-7962-ACD2-A1AB620C0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9C593F-8060-1CAB-C10B-D72ED33E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7602-A0EB-4D61-AE71-65D4B7BA630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695D7D-24EE-1215-D68D-131257E3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CB1289-ACA3-47C5-B94A-7FF836B2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80EE-E5A4-4D51-A7C1-98FB4142E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32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84B723-F715-0282-3DE7-4F5013C6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3A2DF7-09AC-0B35-E91E-470821F50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A2CC90-0E95-C96C-4733-D9C81C170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C7602-A0EB-4D61-AE71-65D4B7BA630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75CDF-3087-F0CA-3AEE-F1FC745BF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BBBD04-5741-439E-B4D7-A54C45B71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80EE-E5A4-4D51-A7C1-98FB4142E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36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5C0CE-EE5A-0279-AB0A-C413BBD76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F69A67A-0A2A-8F79-48AF-45D5AA04BE0B}"/>
              </a:ext>
            </a:extLst>
          </p:cNvPr>
          <p:cNvSpPr txBox="1"/>
          <p:nvPr/>
        </p:nvSpPr>
        <p:spPr>
          <a:xfrm>
            <a:off x="890226" y="250210"/>
            <a:ext cx="100271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Comité technique de lancement </a:t>
            </a:r>
          </a:p>
          <a:p>
            <a:pPr algn="ctr"/>
            <a:endParaRPr lang="fr-FR" sz="3000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Projet de création d’une nouvelle offre de découverte Gravel et VTT labélisée FFC</a:t>
            </a:r>
            <a:endParaRPr lang="fr-FR" sz="1000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algn="ctr"/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algn="ctr"/>
            <a:r>
              <a:rPr lang="fr-FR" i="1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Mardi 9 décembre 2025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E0A66A-6724-1718-0E43-D9F553C6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18" y="2743200"/>
            <a:ext cx="8425385" cy="4114800"/>
          </a:xfrm>
          <a:prstGeom prst="rect">
            <a:avLst/>
          </a:prstGeom>
        </p:spPr>
      </p:pic>
      <p:pic>
        <p:nvPicPr>
          <p:cNvPr id="1026" name="image_0">
            <a:extLst>
              <a:ext uri="{FF2B5EF4-FFF2-40B4-BE49-F238E27FC236}">
                <a16:creationId xmlns:a16="http://schemas.microsoft.com/office/drawing/2014/main" id="{93443A68-DF2B-5340-A892-0F8B5186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C7AAD0B-FEB4-BC8B-9F89-4F4B0F98D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046" y="0"/>
            <a:ext cx="1093954" cy="12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3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A1ABB-9D61-9697-685F-8B985F335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66BC2C6-3BDE-910E-55D1-DFE8EA05BB12}"/>
              </a:ext>
            </a:extLst>
          </p:cNvPr>
          <p:cNvSpPr txBox="1"/>
          <p:nvPr/>
        </p:nvSpPr>
        <p:spPr>
          <a:xfrm>
            <a:off x="-146936" y="301811"/>
            <a:ext cx="10043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Le cahier des charges FFC : les principaux critères   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43B44F6E-A784-3F07-9E4C-19123395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102EC75-EFCE-E1D4-881D-379488DDCC2D}"/>
              </a:ext>
            </a:extLst>
          </p:cNvPr>
          <p:cNvSpPr txBox="1"/>
          <p:nvPr/>
        </p:nvSpPr>
        <p:spPr>
          <a:xfrm>
            <a:off x="44823" y="1284458"/>
            <a:ext cx="6152752" cy="106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44A009-FF71-546D-9245-63FEAE1BB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687" y="100973"/>
            <a:ext cx="1091279" cy="1298561"/>
          </a:xfrm>
          <a:prstGeom prst="rect">
            <a:avLst/>
          </a:prstGeom>
        </p:spPr>
      </p:pic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262BEE73-0A7E-00E3-8719-ADAC03147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432645"/>
              </p:ext>
            </p:extLst>
          </p:nvPr>
        </p:nvGraphicFramePr>
        <p:xfrm>
          <a:off x="1307526" y="1167958"/>
          <a:ext cx="8868569" cy="5166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0312">
                  <a:extLst>
                    <a:ext uri="{9D8B030D-6E8A-4147-A177-3AD203B41FA5}">
                      <a16:colId xmlns:a16="http://schemas.microsoft.com/office/drawing/2014/main" val="581274134"/>
                    </a:ext>
                  </a:extLst>
                </a:gridCol>
                <a:gridCol w="3938257">
                  <a:extLst>
                    <a:ext uri="{9D8B030D-6E8A-4147-A177-3AD203B41FA5}">
                      <a16:colId xmlns:a16="http://schemas.microsoft.com/office/drawing/2014/main" val="1277559452"/>
                    </a:ext>
                  </a:extLst>
                </a:gridCol>
              </a:tblGrid>
              <a:tr h="867986">
                <a:tc>
                  <a:txBody>
                    <a:bodyPr/>
                    <a:lstStyle/>
                    <a:p>
                      <a:pPr marL="19240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900" kern="100" dirty="0">
                          <a:effectLst/>
                        </a:rPr>
                        <a:t> </a:t>
                      </a:r>
                    </a:p>
                    <a:p>
                      <a:pPr marL="19240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900" kern="100" dirty="0">
                          <a:effectLst/>
                        </a:rPr>
                        <a:t> </a:t>
                      </a:r>
                    </a:p>
                    <a:p>
                      <a:pPr marL="19240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100" dirty="0">
                          <a:solidFill>
                            <a:srgbClr val="FF0000"/>
                          </a:solidFill>
                          <a:effectLst/>
                        </a:rPr>
                        <a:t>Les éléments indispensables (+++) </a:t>
                      </a:r>
                    </a:p>
                    <a:p>
                      <a:pPr marL="19240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900" kern="100" dirty="0">
                          <a:effectLst/>
                        </a:rPr>
                        <a:t> </a:t>
                      </a:r>
                      <a:endParaRPr lang="fr-F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4" marR="38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900" kern="100" dirty="0">
                          <a:effectLst/>
                        </a:rPr>
                        <a:t> </a:t>
                      </a:r>
                    </a:p>
                    <a:p>
                      <a:pPr marL="19240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900" kern="100" dirty="0">
                          <a:effectLst/>
                        </a:rPr>
                        <a:t> </a:t>
                      </a:r>
                    </a:p>
                    <a:p>
                      <a:pPr marL="192405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400" kern="100" dirty="0">
                          <a:solidFill>
                            <a:schemeClr val="accent6"/>
                          </a:solidFill>
                          <a:effectLst/>
                        </a:rPr>
                        <a:t>Les éléments facultatifs (+)</a:t>
                      </a:r>
                    </a:p>
                    <a:p>
                      <a:pPr marL="19240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900" kern="100" dirty="0">
                          <a:effectLst/>
                        </a:rPr>
                        <a:t> </a:t>
                      </a:r>
                      <a:endParaRPr lang="fr-FR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34" marR="38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324999"/>
                  </a:ext>
                </a:extLst>
              </a:tr>
              <a:tr h="3693863">
                <a:tc>
                  <a:txBody>
                    <a:bodyPr/>
                    <a:lstStyle/>
                    <a:p>
                      <a:pPr marL="19240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05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100 km </a:t>
                      </a: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de sentiers balisés et entretenus </a:t>
                      </a: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classement des parcours selon </a:t>
                      </a: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niveaux de difficultés</a:t>
                      </a: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point d’accueil des et des points d’information</a:t>
                      </a: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 permanence téléphonique</a:t>
                      </a: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plan panoramique des circuits </a:t>
                      </a: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panneau d’information au départ de chaque circuit</a:t>
                      </a: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 </a:t>
                      </a: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cartes</a:t>
                      </a: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ou des </a:t>
                      </a: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topos guides </a:t>
                      </a: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proposés au point d’accueil </a:t>
                      </a: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outillage pour les petites réparations ou réglages de dernière minute</a:t>
                      </a: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club support FFC </a:t>
                      </a: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pour animer les sites (sorties encadrées, école de VTT pour les plus jeunes…) </a:t>
                      </a:r>
                    </a:p>
                  </a:txBody>
                  <a:tcPr marL="38034" marR="38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endParaRPr lang="fr-FR" sz="105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2405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fr-FR" sz="1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parc locatif de VTT à proximité du point d’accueil </a:t>
                      </a: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 stages sportifs </a:t>
                      </a: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 WC / douches</a:t>
                      </a:r>
                    </a:p>
                    <a:p>
                      <a:pPr marL="363855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₋"/>
                      </a:pPr>
                      <a:r>
                        <a:rPr lang="fr-FR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espace Cyclosportif </a:t>
                      </a:r>
                    </a:p>
                    <a:p>
                      <a:pPr marL="192405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05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34" marR="380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82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10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37B9A-F947-23DA-D760-9A828B967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F579E0F-342E-05CD-5835-F7E5AE51EB8A}"/>
              </a:ext>
            </a:extLst>
          </p:cNvPr>
          <p:cNvSpPr txBox="1"/>
          <p:nvPr/>
        </p:nvSpPr>
        <p:spPr>
          <a:xfrm>
            <a:off x="-146936" y="301811"/>
            <a:ext cx="10043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Le cahier des charges FFC : une cotation des parcours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A92E1B2B-AC60-BFEF-4070-BD14D18F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557F5E-D21D-5830-4637-6F18A7931447}"/>
              </a:ext>
            </a:extLst>
          </p:cNvPr>
          <p:cNvSpPr txBox="1"/>
          <p:nvPr/>
        </p:nvSpPr>
        <p:spPr>
          <a:xfrm>
            <a:off x="44823" y="1284458"/>
            <a:ext cx="6152752" cy="106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6DE7ADA0-9809-F5CC-23DF-235062854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90" y="1119185"/>
            <a:ext cx="10411821" cy="61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AA2F38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fr-FR" sz="2000" b="1" dirty="0"/>
              <a:t>Un système de cotation des parcours en quatre catégories en fonction des critères suivants :</a:t>
            </a:r>
          </a:p>
          <a:p>
            <a:pPr>
              <a:lnSpc>
                <a:spcPts val="2880"/>
              </a:lnSpc>
              <a:spcBef>
                <a:spcPts val="600"/>
              </a:spcBef>
            </a:pPr>
            <a:endParaRPr lang="fr-FR" sz="2000" b="1" dirty="0"/>
          </a:p>
          <a:p>
            <a:pPr marL="457200" indent="-457200">
              <a:lnSpc>
                <a:spcPts val="288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tx1"/>
                </a:solidFill>
              </a:rPr>
              <a:t>La distance </a:t>
            </a:r>
          </a:p>
          <a:p>
            <a:pPr marL="457200" indent="-457200">
              <a:lnSpc>
                <a:spcPts val="288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tx1"/>
                </a:solidFill>
              </a:rPr>
              <a:t>Le dénivelé </a:t>
            </a:r>
          </a:p>
          <a:p>
            <a:pPr marL="457200" indent="-457200">
              <a:lnSpc>
                <a:spcPts val="288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tx1"/>
                </a:solidFill>
              </a:rPr>
              <a:t>La technique </a:t>
            </a:r>
          </a:p>
          <a:p>
            <a:pPr marL="457200" indent="-457200">
              <a:lnSpc>
                <a:spcPts val="288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2000" dirty="0">
                <a:solidFill>
                  <a:schemeClr val="tx1"/>
                </a:solidFill>
              </a:rPr>
              <a:t>Le type de voie</a:t>
            </a:r>
            <a:endParaRPr lang="fr-FR" sz="2000" dirty="0"/>
          </a:p>
          <a:p>
            <a:pPr>
              <a:lnSpc>
                <a:spcPts val="2880"/>
              </a:lnSpc>
              <a:spcBef>
                <a:spcPts val="600"/>
              </a:spcBef>
            </a:pPr>
            <a:endParaRPr lang="fr-FR" sz="2000" b="1" dirty="0"/>
          </a:p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fr-FR" sz="2000" b="1" dirty="0"/>
              <a:t>…Une cotation adaptée au VTTAE</a:t>
            </a:r>
          </a:p>
          <a:p>
            <a:pPr>
              <a:lnSpc>
                <a:spcPts val="2880"/>
              </a:lnSpc>
              <a:spcBef>
                <a:spcPts val="600"/>
              </a:spcBef>
            </a:pPr>
            <a:endParaRPr lang="fr-FR" sz="2000" b="1" dirty="0"/>
          </a:p>
          <a:p>
            <a:pPr>
              <a:lnSpc>
                <a:spcPts val="2880"/>
              </a:lnSpc>
              <a:spcBef>
                <a:spcPts val="600"/>
              </a:spcBef>
            </a:pPr>
            <a:endParaRPr lang="fr-FR" sz="2000" b="1" dirty="0"/>
          </a:p>
          <a:p>
            <a:pPr>
              <a:lnSpc>
                <a:spcPts val="2880"/>
              </a:lnSpc>
              <a:spcBef>
                <a:spcPts val="600"/>
              </a:spcBef>
            </a:pPr>
            <a:endParaRPr lang="fr-FR" sz="2000" b="1" dirty="0"/>
          </a:p>
          <a:p>
            <a:pPr>
              <a:lnSpc>
                <a:spcPts val="2880"/>
              </a:lnSpc>
              <a:spcBef>
                <a:spcPts val="600"/>
              </a:spcBef>
            </a:pPr>
            <a:endParaRPr lang="fr-FR" sz="2000" b="1" dirty="0"/>
          </a:p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fr-FR" altLang="fr-FR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8F1B17-FD54-90AE-E881-3297EB74F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687" y="100973"/>
            <a:ext cx="1091279" cy="1298561"/>
          </a:xfrm>
          <a:prstGeom prst="rect">
            <a:avLst/>
          </a:prstGeom>
        </p:spPr>
      </p:pic>
      <p:pic>
        <p:nvPicPr>
          <p:cNvPr id="12" name="Image 1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65635265-D704-2998-DF08-ECFCC0C61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777" y="3900339"/>
            <a:ext cx="3641945" cy="1891217"/>
          </a:xfrm>
          <a:prstGeom prst="rect">
            <a:avLst/>
          </a:prstGeom>
        </p:spPr>
      </p:pic>
      <p:pic>
        <p:nvPicPr>
          <p:cNvPr id="7" name="Image 6" descr="Une image contenant Graphiqu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FA3ACE74-E982-641E-AAF5-2E723C155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767" y="1920574"/>
            <a:ext cx="4587638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4A79A-F5FE-054D-BFC6-764A01EA3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12560F8-1FA1-31B4-1A27-7EC4D80C34F1}"/>
              </a:ext>
            </a:extLst>
          </p:cNvPr>
          <p:cNvSpPr txBox="1"/>
          <p:nvPr/>
        </p:nvSpPr>
        <p:spPr>
          <a:xfrm>
            <a:off x="-146936" y="301812"/>
            <a:ext cx="10805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Le cahier des charges FFC : faire vivre le label et assurer la gestion des parcours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6BD7C8FE-1D4F-60FC-0BB6-CF80ADBB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41BC075-93EF-6C2F-CDF9-7E454AF66414}"/>
              </a:ext>
            </a:extLst>
          </p:cNvPr>
          <p:cNvSpPr txBox="1"/>
          <p:nvPr/>
        </p:nvSpPr>
        <p:spPr>
          <a:xfrm>
            <a:off x="295698" y="1399534"/>
            <a:ext cx="9918579" cy="106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496C8F16-C2B7-AFF0-90AC-436F37EF3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64" y="1477297"/>
            <a:ext cx="8209361" cy="4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AA2F38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fr-FR" sz="2000" b="1" dirty="0"/>
              <a:t>Une implication des clubs locaux :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2000" dirty="0">
                <a:solidFill>
                  <a:schemeClr val="tx1"/>
                </a:solidFill>
              </a:rPr>
              <a:t>L’animation à travers des manifestations sportives.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2000" dirty="0">
                <a:solidFill>
                  <a:schemeClr val="tx1"/>
                </a:solidFill>
              </a:rPr>
              <a:t>La gestion et le petit entretien des parcours. </a:t>
            </a:r>
          </a:p>
          <a:p>
            <a:pPr>
              <a:lnSpc>
                <a:spcPts val="2880"/>
              </a:lnSpc>
              <a:spcBef>
                <a:spcPts val="600"/>
              </a:spcBef>
            </a:pPr>
            <a:endParaRPr lang="fr-FR" altLang="fr-FR" sz="2000" dirty="0">
              <a:solidFill>
                <a:schemeClr val="tx1"/>
              </a:solidFill>
            </a:endParaRPr>
          </a:p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fr-FR" sz="2000" b="1" dirty="0"/>
              <a:t>Un contrôle annuel du site labélisé par la FFC :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2000" dirty="0">
                <a:solidFill>
                  <a:schemeClr val="tx1"/>
                </a:solidFill>
              </a:rPr>
              <a:t>Vérification du balisage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2000" dirty="0">
                <a:solidFill>
                  <a:schemeClr val="tx1"/>
                </a:solidFill>
              </a:rPr>
              <a:t>Permet de renouveler le Label.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endParaRPr lang="fr-FR" sz="2000" b="1" dirty="0"/>
          </a:p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fr-FR" sz="2000" b="1" dirty="0"/>
              <a:t>Une gestion future des parcours à déterminer pour assurer leurs qualités dans le temps. </a:t>
            </a:r>
          </a:p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fr-FR" altLang="fr-FR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58A45D-27B5-3AA4-4337-B93DCCC26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687" y="100973"/>
            <a:ext cx="1091279" cy="1298561"/>
          </a:xfrm>
          <a:prstGeom prst="rect">
            <a:avLst/>
          </a:prstGeom>
        </p:spPr>
      </p:pic>
      <p:pic>
        <p:nvPicPr>
          <p:cNvPr id="8" name="Image 7" descr="Une image contenant logo, symbole, Emblème&#10;&#10;Le contenu généré par l’IA peut être incorrect.">
            <a:extLst>
              <a:ext uri="{FF2B5EF4-FFF2-40B4-BE49-F238E27FC236}">
                <a16:creationId xmlns:a16="http://schemas.microsoft.com/office/drawing/2014/main" id="{1078F1DD-52CE-5B55-9C88-75D168356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063" y="1610478"/>
            <a:ext cx="2344123" cy="3042624"/>
          </a:xfrm>
          <a:prstGeom prst="rect">
            <a:avLst/>
          </a:prstGeom>
        </p:spPr>
      </p:pic>
      <p:pic>
        <p:nvPicPr>
          <p:cNvPr id="10" name="Image 9" descr="Une image contenant logo, texte, symbole, Marque&#10;&#10;Le contenu généré par l’IA peut être incorrect.">
            <a:extLst>
              <a:ext uri="{FF2B5EF4-FFF2-40B4-BE49-F238E27FC236}">
                <a16:creationId xmlns:a16="http://schemas.microsoft.com/office/drawing/2014/main" id="{51DCA4C9-4EFB-8492-A9CC-4269BCBBC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959" y="1867604"/>
            <a:ext cx="2110152" cy="283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FC342-7313-B7CE-8878-2C7136692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F0D867F-1DE7-A986-74E5-D702EE99A05A}"/>
              </a:ext>
            </a:extLst>
          </p:cNvPr>
          <p:cNvSpPr/>
          <p:nvPr/>
        </p:nvSpPr>
        <p:spPr>
          <a:xfrm>
            <a:off x="6237759" y="5241067"/>
            <a:ext cx="2046502" cy="9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E57361-042C-6CEB-E24D-C40F1D9281A9}"/>
              </a:ext>
            </a:extLst>
          </p:cNvPr>
          <p:cNvSpPr/>
          <p:nvPr/>
        </p:nvSpPr>
        <p:spPr>
          <a:xfrm>
            <a:off x="9203253" y="2264758"/>
            <a:ext cx="1721262" cy="1094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930772-B669-38D0-A656-67BE1DF4E652}"/>
              </a:ext>
            </a:extLst>
          </p:cNvPr>
          <p:cNvSpPr/>
          <p:nvPr/>
        </p:nvSpPr>
        <p:spPr>
          <a:xfrm>
            <a:off x="5840085" y="2294211"/>
            <a:ext cx="1325843" cy="8796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BEC7D9-4F5B-CE4A-F4F0-F07090A0DEC9}"/>
              </a:ext>
            </a:extLst>
          </p:cNvPr>
          <p:cNvSpPr/>
          <p:nvPr/>
        </p:nvSpPr>
        <p:spPr>
          <a:xfrm>
            <a:off x="1267485" y="2544024"/>
            <a:ext cx="3873223" cy="607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77A6FF-160C-083D-868C-3B5D92D4C5CD}"/>
              </a:ext>
            </a:extLst>
          </p:cNvPr>
          <p:cNvSpPr txBox="1"/>
          <p:nvPr/>
        </p:nvSpPr>
        <p:spPr>
          <a:xfrm>
            <a:off x="1888053" y="606612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Planning :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66A43DD2-FD15-5E9A-4EC8-62507F7E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C3BC520-F4C0-CA8F-D278-66187A8D0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721" y="-42669"/>
            <a:ext cx="1091279" cy="1298561"/>
          </a:xfrm>
          <a:prstGeom prst="rect">
            <a:avLst/>
          </a:prstGeom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FCB476E3-38D3-44FF-79C9-43BF16E7673A}"/>
              </a:ext>
            </a:extLst>
          </p:cNvPr>
          <p:cNvGrpSpPr/>
          <p:nvPr/>
        </p:nvGrpSpPr>
        <p:grpSpPr>
          <a:xfrm>
            <a:off x="54325" y="1442848"/>
            <a:ext cx="12083350" cy="5366918"/>
            <a:chOff x="37143" y="1950750"/>
            <a:chExt cx="11570881" cy="4557739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7DA2204F-2892-D055-5A6A-63E94AC877B4}"/>
                </a:ext>
              </a:extLst>
            </p:cNvPr>
            <p:cNvGrpSpPr/>
            <p:nvPr/>
          </p:nvGrpSpPr>
          <p:grpSpPr>
            <a:xfrm>
              <a:off x="37143" y="4013547"/>
              <a:ext cx="2500158" cy="1425461"/>
              <a:chOff x="46515" y="4403118"/>
              <a:chExt cx="2500158" cy="1425461"/>
            </a:xfrm>
          </p:grpSpPr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07E2241-D7EE-49FB-1527-1BF775675B0A}"/>
                  </a:ext>
                </a:extLst>
              </p:cNvPr>
              <p:cNvSpPr txBox="1"/>
              <p:nvPr/>
            </p:nvSpPr>
            <p:spPr>
              <a:xfrm>
                <a:off x="46515" y="5384246"/>
                <a:ext cx="1449093" cy="444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err="1">
                    <a:solidFill>
                      <a:srgbClr val="00B0F0"/>
                    </a:solidFill>
                  </a:rPr>
                  <a:t>Cotech</a:t>
                </a:r>
                <a:r>
                  <a:rPr lang="fr-FR" sz="1400" b="1" dirty="0">
                    <a:solidFill>
                      <a:srgbClr val="00B0F0"/>
                    </a:solidFill>
                  </a:rPr>
                  <a:t> de lancement  </a:t>
                </a:r>
              </a:p>
            </p:txBody>
          </p: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3668495-2BEC-02BB-D1E0-ADB1AC539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435" y="4430321"/>
                <a:ext cx="0" cy="888908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805C5DEF-376B-41D3-5B0D-E6AC408069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33693" y="4403118"/>
                <a:ext cx="12980" cy="1371046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0782CB36-5E1D-7B7F-2CC0-AE6DBBDDDBDE}"/>
                </a:ext>
              </a:extLst>
            </p:cNvPr>
            <p:cNvGrpSpPr/>
            <p:nvPr/>
          </p:nvGrpSpPr>
          <p:grpSpPr>
            <a:xfrm>
              <a:off x="57305" y="1950750"/>
              <a:ext cx="11550719" cy="4557739"/>
              <a:chOff x="57305" y="1942279"/>
              <a:chExt cx="11550719" cy="4557739"/>
            </a:xfrm>
          </p:grpSpPr>
          <p:grpSp>
            <p:nvGrpSpPr>
              <p:cNvPr id="3" name="Groupe 2">
                <a:extLst>
                  <a:ext uri="{FF2B5EF4-FFF2-40B4-BE49-F238E27FC236}">
                    <a16:creationId xmlns:a16="http://schemas.microsoft.com/office/drawing/2014/main" id="{2C6E1284-6F23-946D-F5D9-E8341EDAC988}"/>
                  </a:ext>
                </a:extLst>
              </p:cNvPr>
              <p:cNvGrpSpPr/>
              <p:nvPr/>
            </p:nvGrpSpPr>
            <p:grpSpPr>
              <a:xfrm>
                <a:off x="427406" y="1942279"/>
                <a:ext cx="11180618" cy="4557739"/>
                <a:chOff x="284017" y="2399081"/>
                <a:chExt cx="11180618" cy="4557739"/>
              </a:xfrm>
            </p:grpSpPr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E1938F8C-B4A4-D7A5-2D6B-5C01A3399A79}"/>
                    </a:ext>
                  </a:extLst>
                </p:cNvPr>
                <p:cNvSpPr txBox="1"/>
                <p:nvPr/>
              </p:nvSpPr>
              <p:spPr>
                <a:xfrm>
                  <a:off x="1027760" y="3468051"/>
                  <a:ext cx="36082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/>
                    <a:t>Phase 1 : Création des itinéraires  </a:t>
                  </a:r>
                </a:p>
              </p:txBody>
            </p:sp>
            <p:sp>
              <p:nvSpPr>
                <p:cNvPr id="6" name="ZoneTexte 5">
                  <a:extLst>
                    <a:ext uri="{FF2B5EF4-FFF2-40B4-BE49-F238E27FC236}">
                      <a16:creationId xmlns:a16="http://schemas.microsoft.com/office/drawing/2014/main" id="{2A717643-7C5A-4F97-AFD9-5C00F03A9298}"/>
                    </a:ext>
                  </a:extLst>
                </p:cNvPr>
                <p:cNvSpPr txBox="1"/>
                <p:nvPr/>
              </p:nvSpPr>
              <p:spPr>
                <a:xfrm>
                  <a:off x="4908965" y="2399081"/>
                  <a:ext cx="640083" cy="287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u="sng" dirty="0"/>
                    <a:t>Mai </a:t>
                  </a:r>
                  <a:endParaRPr lang="fr-FR" sz="1600" dirty="0"/>
                </a:p>
              </p:txBody>
            </p:sp>
            <p:cxnSp>
              <p:nvCxnSpPr>
                <p:cNvPr id="7" name="Connecteur droit 6">
                  <a:extLst>
                    <a:ext uri="{FF2B5EF4-FFF2-40B4-BE49-F238E27FC236}">
                      <a16:creationId xmlns:a16="http://schemas.microsoft.com/office/drawing/2014/main" id="{BA3650C0-CBC2-C154-E5DE-EED6409531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4017" y="2761597"/>
                  <a:ext cx="0" cy="16815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cteur droit avec flèche 7">
                  <a:extLst>
                    <a:ext uri="{FF2B5EF4-FFF2-40B4-BE49-F238E27FC236}">
                      <a16:creationId xmlns:a16="http://schemas.microsoft.com/office/drawing/2014/main" id="{7A15865D-AA4A-8CB1-35C9-0E8AE91AE915}"/>
                    </a:ext>
                  </a:extLst>
                </p:cNvPr>
                <p:cNvCxnSpPr/>
                <p:nvPr/>
              </p:nvCxnSpPr>
              <p:spPr>
                <a:xfrm>
                  <a:off x="284017" y="4372495"/>
                  <a:ext cx="11180618" cy="0"/>
                </a:xfrm>
                <a:prstGeom prst="straightConnector1">
                  <a:avLst/>
                </a:prstGeom>
                <a:ln w="22542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>
                  <a:extLst>
                    <a:ext uri="{FF2B5EF4-FFF2-40B4-BE49-F238E27FC236}">
                      <a16:creationId xmlns:a16="http://schemas.microsoft.com/office/drawing/2014/main" id="{8DF06293-B0D9-77D4-FC22-93B0361CAA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7116" y="2761597"/>
                  <a:ext cx="0" cy="168054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9">
                  <a:extLst>
                    <a:ext uri="{FF2B5EF4-FFF2-40B4-BE49-F238E27FC236}">
                      <a16:creationId xmlns:a16="http://schemas.microsoft.com/office/drawing/2014/main" id="{0081574F-C636-1A34-DDD8-F3EA1ED796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80471" y="2772129"/>
                  <a:ext cx="0" cy="157900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31DBD818-E6B8-FED5-2A67-1090B9F5F5F6}"/>
                    </a:ext>
                  </a:extLst>
                </p:cNvPr>
                <p:cNvSpPr txBox="1"/>
                <p:nvPr/>
              </p:nvSpPr>
              <p:spPr>
                <a:xfrm>
                  <a:off x="5339121" y="3156571"/>
                  <a:ext cx="158495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/>
                    <a:t>Phase 2 : Balisage des itinéraires </a:t>
                  </a:r>
                </a:p>
              </p:txBody>
            </p:sp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59D03F12-9701-A435-2716-14DF0A4939F5}"/>
                    </a:ext>
                  </a:extLst>
                </p:cNvPr>
                <p:cNvSpPr txBox="1"/>
                <p:nvPr/>
              </p:nvSpPr>
              <p:spPr>
                <a:xfrm>
                  <a:off x="6760338" y="2423050"/>
                  <a:ext cx="640083" cy="287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u="sng" dirty="0"/>
                    <a:t>Juin</a:t>
                  </a:r>
                  <a:r>
                    <a:rPr lang="fr-FR" sz="1600" dirty="0"/>
                    <a:t> </a:t>
                  </a:r>
                </a:p>
              </p:txBody>
            </p:sp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0B50C6DA-0FA7-2002-0E18-FD217B515A7A}"/>
                    </a:ext>
                  </a:extLst>
                </p:cNvPr>
                <p:cNvSpPr txBox="1"/>
                <p:nvPr/>
              </p:nvSpPr>
              <p:spPr>
                <a:xfrm>
                  <a:off x="5706701" y="5655684"/>
                  <a:ext cx="2176187" cy="705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/>
                    <a:t>Phase 3 : Création des supports de communication</a:t>
                  </a:r>
                </a:p>
              </p:txBody>
            </p:sp>
            <p:pic>
              <p:nvPicPr>
                <p:cNvPr id="14" name="Image 13">
                  <a:extLst>
                    <a:ext uri="{FF2B5EF4-FFF2-40B4-BE49-F238E27FC236}">
                      <a16:creationId xmlns:a16="http://schemas.microsoft.com/office/drawing/2014/main" id="{0EA8DE34-FF20-6ACF-6684-DE65E83A7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85227" y="4477713"/>
                  <a:ext cx="43780" cy="1958342"/>
                </a:xfrm>
                <a:prstGeom prst="rect">
                  <a:avLst/>
                </a:prstGeom>
              </p:spPr>
            </p:pic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7216D455-45D3-CC2F-EE0C-967AD5AB9560}"/>
                    </a:ext>
                  </a:extLst>
                </p:cNvPr>
                <p:cNvSpPr txBox="1"/>
                <p:nvPr/>
              </p:nvSpPr>
              <p:spPr>
                <a:xfrm>
                  <a:off x="5019079" y="6458539"/>
                  <a:ext cx="640083" cy="287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u="sng" dirty="0"/>
                    <a:t>Mai</a:t>
                  </a:r>
                  <a:r>
                    <a:rPr lang="fr-FR" sz="1200" dirty="0"/>
                    <a:t>  </a:t>
                  </a:r>
                </a:p>
              </p:txBody>
            </p:sp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id="{188BB063-A9B6-EC4A-C236-39BA1B86AC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514040" y="2761597"/>
                  <a:ext cx="43780" cy="1607639"/>
                </a:xfrm>
                <a:prstGeom prst="rect">
                  <a:avLst/>
                </a:prstGeom>
              </p:spPr>
            </p:pic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8AFEFACA-027B-1F8E-46BE-1CC514CC1511}"/>
                    </a:ext>
                  </a:extLst>
                </p:cNvPr>
                <p:cNvSpPr txBox="1"/>
                <p:nvPr/>
              </p:nvSpPr>
              <p:spPr>
                <a:xfrm>
                  <a:off x="10155228" y="2423051"/>
                  <a:ext cx="1027427" cy="287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u="sng" dirty="0"/>
                    <a:t>Novembre</a:t>
                  </a:r>
                  <a:r>
                    <a:rPr lang="fr-FR" sz="1600" dirty="0"/>
                    <a:t>    </a:t>
                  </a:r>
                </a:p>
              </p:txBody>
            </p:sp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C471BA01-F7C6-EBB9-D0E9-22189B9155E2}"/>
                    </a:ext>
                  </a:extLst>
                </p:cNvPr>
                <p:cNvSpPr txBox="1"/>
                <p:nvPr/>
              </p:nvSpPr>
              <p:spPr>
                <a:xfrm>
                  <a:off x="8571535" y="3086713"/>
                  <a:ext cx="1826023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b="1" dirty="0"/>
                    <a:t>Phase 4 : Labélisation FFC et inauguration des parcours </a:t>
                  </a:r>
                </a:p>
              </p:txBody>
            </p: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A208F6DD-1C58-DF89-3B73-38309295B225}"/>
                    </a:ext>
                  </a:extLst>
                </p:cNvPr>
                <p:cNvSpPr txBox="1"/>
                <p:nvPr/>
              </p:nvSpPr>
              <p:spPr>
                <a:xfrm>
                  <a:off x="8045675" y="2403989"/>
                  <a:ext cx="1068043" cy="287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u="sng" dirty="0"/>
                    <a:t>Septembre</a:t>
                  </a:r>
                  <a:r>
                    <a:rPr lang="fr-FR" sz="1600" dirty="0"/>
                    <a:t>  </a:t>
                  </a:r>
                </a:p>
              </p:txBody>
            </p:sp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75DFF954-F650-FC61-FE36-7AE4080C8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83915" y="4477713"/>
                  <a:ext cx="0" cy="9507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E832D17E-0701-45C0-85DB-186F3CFF9A5F}"/>
                    </a:ext>
                  </a:extLst>
                </p:cNvPr>
                <p:cNvSpPr txBox="1"/>
                <p:nvPr/>
              </p:nvSpPr>
              <p:spPr>
                <a:xfrm>
                  <a:off x="4384303" y="5434990"/>
                  <a:ext cx="896947" cy="810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>
                      <a:solidFill>
                        <a:srgbClr val="FF0000"/>
                      </a:solidFill>
                    </a:rPr>
                    <a:t>Copil de validation des parcours </a:t>
                  </a:r>
                </a:p>
              </p:txBody>
            </p:sp>
            <p:cxnSp>
              <p:nvCxnSpPr>
                <p:cNvPr id="22" name="Connecteur droit 21">
                  <a:extLst>
                    <a:ext uri="{FF2B5EF4-FFF2-40B4-BE49-F238E27FC236}">
                      <a16:creationId xmlns:a16="http://schemas.microsoft.com/office/drawing/2014/main" id="{6CF8E35C-78E4-B65E-A655-F935134A31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85395" y="4489081"/>
                  <a:ext cx="0" cy="92797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29458D70-2252-1009-25BF-038B675E060B}"/>
                    </a:ext>
                  </a:extLst>
                </p:cNvPr>
                <p:cNvSpPr txBox="1"/>
                <p:nvPr/>
              </p:nvSpPr>
              <p:spPr>
                <a:xfrm>
                  <a:off x="9387413" y="5416021"/>
                  <a:ext cx="2036614" cy="2613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>
                      <a:solidFill>
                        <a:srgbClr val="FF0000"/>
                      </a:solidFill>
                    </a:rPr>
                    <a:t>Copil de fin du projet </a:t>
                  </a: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05517DA5-7DEE-DAA6-3253-A0EEA1DD9F56}"/>
                    </a:ext>
                  </a:extLst>
                </p:cNvPr>
                <p:cNvSpPr txBox="1"/>
                <p:nvPr/>
              </p:nvSpPr>
              <p:spPr>
                <a:xfrm>
                  <a:off x="1830117" y="5963604"/>
                  <a:ext cx="1232358" cy="993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err="1">
                      <a:solidFill>
                        <a:srgbClr val="00B0F0"/>
                      </a:solidFill>
                    </a:rPr>
                    <a:t>Cotech</a:t>
                  </a:r>
                  <a:r>
                    <a:rPr lang="fr-FR" sz="1400" b="1" dirty="0">
                      <a:solidFill>
                        <a:srgbClr val="00B0F0"/>
                      </a:solidFill>
                    </a:rPr>
                    <a:t> intermédiaire :  validation des premiers  parcours </a:t>
                  </a:r>
                </a:p>
              </p:txBody>
            </p:sp>
          </p:grpSp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2B7C8C34-5F68-3173-CB35-A1DB943D9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4062" y="4005076"/>
                <a:ext cx="6097" cy="1347333"/>
              </a:xfrm>
              <a:prstGeom prst="rect">
                <a:avLst/>
              </a:prstGeom>
            </p:spPr>
          </p:pic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182842D4-7B01-15FA-1E46-4879004653CF}"/>
                  </a:ext>
                </a:extLst>
              </p:cNvPr>
              <p:cNvSpPr txBox="1"/>
              <p:nvPr/>
            </p:nvSpPr>
            <p:spPr>
              <a:xfrm>
                <a:off x="3652620" y="5359446"/>
                <a:ext cx="896946" cy="810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err="1">
                    <a:solidFill>
                      <a:srgbClr val="00B0F0"/>
                    </a:solidFill>
                  </a:rPr>
                  <a:t>Cotech</a:t>
                </a:r>
                <a:r>
                  <a:rPr lang="fr-FR" sz="1400" b="1" dirty="0">
                    <a:solidFill>
                      <a:srgbClr val="00B0F0"/>
                    </a:solidFill>
                  </a:rPr>
                  <a:t> de validation des parcours </a:t>
                </a:r>
              </a:p>
            </p:txBody>
          </p: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4F0DD8F0-5E95-BDF7-5C4C-CDE2D11C5E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4765" y="2305810"/>
                <a:ext cx="0" cy="359318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6B82781-0D07-9683-2248-EC2F91B88C09}"/>
                  </a:ext>
                </a:extLst>
              </p:cNvPr>
              <p:cNvSpPr txBox="1"/>
              <p:nvPr/>
            </p:nvSpPr>
            <p:spPr>
              <a:xfrm>
                <a:off x="57305" y="1966249"/>
                <a:ext cx="1068043" cy="287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u="sng" dirty="0"/>
                  <a:t>Octobre</a:t>
                </a:r>
                <a:r>
                  <a:rPr lang="fr-FR" sz="1200" dirty="0"/>
                  <a:t>  </a:t>
                </a:r>
              </a:p>
            </p:txBody>
          </p:sp>
        </p:grp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C6D9D95E-D332-BBF4-A46C-953F9FA406C0}"/>
              </a:ext>
            </a:extLst>
          </p:cNvPr>
          <p:cNvSpPr txBox="1"/>
          <p:nvPr/>
        </p:nvSpPr>
        <p:spPr>
          <a:xfrm>
            <a:off x="8526956" y="6100346"/>
            <a:ext cx="111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/>
              <a:t>Septembre</a:t>
            </a:r>
            <a:r>
              <a:rPr lang="fr-FR" sz="1600" dirty="0"/>
              <a:t>  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0E476B2-AA72-5D3F-F82C-2B70FBFB6613}"/>
              </a:ext>
            </a:extLst>
          </p:cNvPr>
          <p:cNvCxnSpPr>
            <a:cxnSpLocks/>
          </p:cNvCxnSpPr>
          <p:nvPr/>
        </p:nvCxnSpPr>
        <p:spPr>
          <a:xfrm>
            <a:off x="7060540" y="3903905"/>
            <a:ext cx="0" cy="54636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A770D5B4-0E74-C7D2-6721-C2018CEBF64E}"/>
              </a:ext>
            </a:extLst>
          </p:cNvPr>
          <p:cNvSpPr txBox="1"/>
          <p:nvPr/>
        </p:nvSpPr>
        <p:spPr>
          <a:xfrm>
            <a:off x="6074045" y="4471818"/>
            <a:ext cx="2062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00B0F0"/>
                </a:solidFill>
              </a:rPr>
              <a:t>Cotech</a:t>
            </a:r>
            <a:r>
              <a:rPr lang="fr-FR" sz="1400" b="1" dirty="0">
                <a:solidFill>
                  <a:srgbClr val="00B0F0"/>
                </a:solidFill>
              </a:rPr>
              <a:t> à définir </a:t>
            </a:r>
          </a:p>
        </p:txBody>
      </p:sp>
    </p:spTree>
    <p:extLst>
      <p:ext uri="{BB962C8B-B14F-4D97-AF65-F5344CB8AC3E}">
        <p14:creationId xmlns:p14="http://schemas.microsoft.com/office/powerpoint/2010/main" val="415357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D331C-5724-0C3A-52B5-B88BA66EC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9A8C506-CF8A-6CEE-112A-AF99005DCF26}"/>
              </a:ext>
            </a:extLst>
          </p:cNvPr>
          <p:cNvSpPr txBox="1"/>
          <p:nvPr/>
        </p:nvSpPr>
        <p:spPr>
          <a:xfrm>
            <a:off x="-100508" y="195594"/>
            <a:ext cx="10169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La méthode de travail : phase 1 : création des itinéraires  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6B229FF1-B527-7E57-DE09-EC24DDD2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408B3EC-0B68-AAF8-877B-0AE810FC2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393" y="13447"/>
            <a:ext cx="1091279" cy="1298561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0169DECA-E3FC-13F1-C0EF-82221DCDB0C0}"/>
              </a:ext>
            </a:extLst>
          </p:cNvPr>
          <p:cNvGrpSpPr/>
          <p:nvPr/>
        </p:nvGrpSpPr>
        <p:grpSpPr>
          <a:xfrm>
            <a:off x="224437" y="1033754"/>
            <a:ext cx="10249594" cy="408628"/>
            <a:chOff x="1189984" y="2413121"/>
            <a:chExt cx="7090482" cy="586685"/>
          </a:xfrm>
          <a:solidFill>
            <a:schemeClr val="accent2"/>
          </a:solidFill>
        </p:grpSpPr>
        <p:sp>
          <p:nvSpPr>
            <p:cNvPr id="4" name="Flèche : chevron 3">
              <a:extLst>
                <a:ext uri="{FF2B5EF4-FFF2-40B4-BE49-F238E27FC236}">
                  <a16:creationId xmlns:a16="http://schemas.microsoft.com/office/drawing/2014/main" id="{DE104469-89C8-7177-2FCB-127A1C7FFE0E}"/>
                </a:ext>
              </a:extLst>
            </p:cNvPr>
            <p:cNvSpPr/>
            <p:nvPr/>
          </p:nvSpPr>
          <p:spPr>
            <a:xfrm>
              <a:off x="1189984" y="2423806"/>
              <a:ext cx="817440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D721BD1F-9D13-F633-0B18-DF9CDF236745}"/>
                </a:ext>
              </a:extLst>
            </p:cNvPr>
            <p:cNvGrpSpPr/>
            <p:nvPr/>
          </p:nvGrpSpPr>
          <p:grpSpPr>
            <a:xfrm>
              <a:off x="1538746" y="2413121"/>
              <a:ext cx="6232270" cy="582528"/>
              <a:chOff x="627338" y="1"/>
              <a:chExt cx="6552668" cy="582528"/>
            </a:xfrm>
            <a:grpFill/>
          </p:grpSpPr>
          <p:sp>
            <p:nvSpPr>
              <p:cNvPr id="8" name="Rectangle : avec coins supérieurs arrondis 14">
                <a:extLst>
                  <a:ext uri="{FF2B5EF4-FFF2-40B4-BE49-F238E27FC236}">
                    <a16:creationId xmlns:a16="http://schemas.microsoft.com/office/drawing/2014/main" id="{33F75D17-041A-9B4B-A43C-66911CCF620E}"/>
                  </a:ext>
                </a:extLst>
              </p:cNvPr>
              <p:cNvSpPr/>
              <p:nvPr/>
            </p:nvSpPr>
            <p:spPr>
              <a:xfrm rot="5400000">
                <a:off x="3612408" y="-2985069"/>
                <a:ext cx="582528" cy="6552668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 : avec coins supérieurs arrondis 4">
                <a:extLst>
                  <a:ext uri="{FF2B5EF4-FFF2-40B4-BE49-F238E27FC236}">
                    <a16:creationId xmlns:a16="http://schemas.microsoft.com/office/drawing/2014/main" id="{3FF4459A-6D42-40AE-36B9-74CC1B8B6B6F}"/>
                  </a:ext>
                </a:extLst>
              </p:cNvPr>
              <p:cNvSpPr txBox="1"/>
              <p:nvPr/>
            </p:nvSpPr>
            <p:spPr>
              <a:xfrm>
                <a:off x="766338" y="81792"/>
                <a:ext cx="6413668" cy="418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1600" kern="1200" dirty="0">
                    <a:solidFill>
                      <a:srgbClr val="003746"/>
                    </a:solidFill>
                    <a:latin typeface="Trebuchet MS" panose="020B0603020202020204" pitchFamily="34" charset="0"/>
                  </a:rPr>
                  <a:t>Temps 1 : dialogue avec les différents acteurs :   </a:t>
                </a:r>
                <a:endParaRPr lang="fr-FR" sz="1600" b="1" kern="1200" dirty="0">
                  <a:solidFill>
                    <a:srgbClr val="003746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7" name="Flèche : chevron 6">
              <a:extLst>
                <a:ext uri="{FF2B5EF4-FFF2-40B4-BE49-F238E27FC236}">
                  <a16:creationId xmlns:a16="http://schemas.microsoft.com/office/drawing/2014/main" id="{6C84FF95-33F6-678F-596F-47EBF0C30FE4}"/>
                </a:ext>
              </a:extLst>
            </p:cNvPr>
            <p:cNvSpPr/>
            <p:nvPr/>
          </p:nvSpPr>
          <p:spPr>
            <a:xfrm>
              <a:off x="7463027" y="2422285"/>
              <a:ext cx="817439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20D0E3F-0147-A23D-0A1D-F4D939A834E8}"/>
              </a:ext>
            </a:extLst>
          </p:cNvPr>
          <p:cNvGrpSpPr/>
          <p:nvPr/>
        </p:nvGrpSpPr>
        <p:grpSpPr>
          <a:xfrm>
            <a:off x="219818" y="4609477"/>
            <a:ext cx="10304068" cy="408628"/>
            <a:chOff x="1189984" y="2413121"/>
            <a:chExt cx="7090482" cy="586685"/>
          </a:xfrm>
          <a:solidFill>
            <a:schemeClr val="accent2"/>
          </a:solidFill>
        </p:grpSpPr>
        <p:sp>
          <p:nvSpPr>
            <p:cNvPr id="29" name="Flèche : chevron 28">
              <a:extLst>
                <a:ext uri="{FF2B5EF4-FFF2-40B4-BE49-F238E27FC236}">
                  <a16:creationId xmlns:a16="http://schemas.microsoft.com/office/drawing/2014/main" id="{DB51BB8D-4FAC-36A9-85A1-AACA7D0F02AE}"/>
                </a:ext>
              </a:extLst>
            </p:cNvPr>
            <p:cNvSpPr/>
            <p:nvPr/>
          </p:nvSpPr>
          <p:spPr>
            <a:xfrm>
              <a:off x="1189984" y="2423806"/>
              <a:ext cx="817440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890C782B-95B4-30C1-B2E6-F55E6D4D6142}"/>
                </a:ext>
              </a:extLst>
            </p:cNvPr>
            <p:cNvGrpSpPr/>
            <p:nvPr/>
          </p:nvGrpSpPr>
          <p:grpSpPr>
            <a:xfrm>
              <a:off x="1538746" y="2413121"/>
              <a:ext cx="6232270" cy="582528"/>
              <a:chOff x="627338" y="1"/>
              <a:chExt cx="6552668" cy="582528"/>
            </a:xfrm>
            <a:grpFill/>
          </p:grpSpPr>
          <p:sp>
            <p:nvSpPr>
              <p:cNvPr id="32" name="Rectangle : avec coins supérieurs arrondis 14">
                <a:extLst>
                  <a:ext uri="{FF2B5EF4-FFF2-40B4-BE49-F238E27FC236}">
                    <a16:creationId xmlns:a16="http://schemas.microsoft.com/office/drawing/2014/main" id="{54EBAD6D-CA27-D7ED-E17E-0FEB739D5DC6}"/>
                  </a:ext>
                </a:extLst>
              </p:cNvPr>
              <p:cNvSpPr/>
              <p:nvPr/>
            </p:nvSpPr>
            <p:spPr>
              <a:xfrm rot="5400000">
                <a:off x="3612408" y="-2985069"/>
                <a:ext cx="582528" cy="6552668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ctangle : avec coins supérieurs arrondis 4">
                <a:extLst>
                  <a:ext uri="{FF2B5EF4-FFF2-40B4-BE49-F238E27FC236}">
                    <a16:creationId xmlns:a16="http://schemas.microsoft.com/office/drawing/2014/main" id="{BD83443F-EBBB-5F9E-BF24-0E9BE8801B84}"/>
                  </a:ext>
                </a:extLst>
              </p:cNvPr>
              <p:cNvSpPr txBox="1"/>
              <p:nvPr/>
            </p:nvSpPr>
            <p:spPr>
              <a:xfrm>
                <a:off x="766338" y="81792"/>
                <a:ext cx="6413668" cy="418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1600" kern="1200" dirty="0">
                    <a:solidFill>
                      <a:srgbClr val="003746"/>
                    </a:solidFill>
                    <a:latin typeface="Trebuchet MS" panose="020B0603020202020204" pitchFamily="34" charset="0"/>
                  </a:rPr>
                  <a:t>Temps 2 : sélection de traces GPX existantes et par secteur : VTOPO, </a:t>
                </a:r>
                <a:r>
                  <a:rPr lang="fr-FR" sz="1600" kern="1200" dirty="0" err="1">
                    <a:solidFill>
                      <a:srgbClr val="003746"/>
                    </a:solidFill>
                    <a:latin typeface="Trebuchet MS" panose="020B0603020202020204" pitchFamily="34" charset="0"/>
                  </a:rPr>
                  <a:t>Komoot</a:t>
                </a:r>
                <a:r>
                  <a:rPr lang="fr-FR" sz="1600" kern="1200" dirty="0">
                    <a:solidFill>
                      <a:srgbClr val="003746"/>
                    </a:solidFill>
                    <a:latin typeface="Trebuchet MS" panose="020B0603020202020204" pitchFamily="34" charset="0"/>
                  </a:rPr>
                  <a:t>…   </a:t>
                </a:r>
                <a:endParaRPr lang="fr-FR" sz="1600" b="1" kern="1200" dirty="0">
                  <a:solidFill>
                    <a:srgbClr val="003746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31" name="Flèche : chevron 30">
              <a:extLst>
                <a:ext uri="{FF2B5EF4-FFF2-40B4-BE49-F238E27FC236}">
                  <a16:creationId xmlns:a16="http://schemas.microsoft.com/office/drawing/2014/main" id="{A179B1A4-BF0D-8B46-5CE8-8C1871DCFAC4}"/>
                </a:ext>
              </a:extLst>
            </p:cNvPr>
            <p:cNvSpPr/>
            <p:nvPr/>
          </p:nvSpPr>
          <p:spPr>
            <a:xfrm>
              <a:off x="7463027" y="2422285"/>
              <a:ext cx="817439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F75E8BD-0C77-DA35-4A69-5CC6BDD9D509}"/>
              </a:ext>
            </a:extLst>
          </p:cNvPr>
          <p:cNvGrpSpPr/>
          <p:nvPr/>
        </p:nvGrpSpPr>
        <p:grpSpPr>
          <a:xfrm>
            <a:off x="219711" y="5162664"/>
            <a:ext cx="10345845" cy="408628"/>
            <a:chOff x="1189984" y="2413121"/>
            <a:chExt cx="7090482" cy="586685"/>
          </a:xfrm>
          <a:solidFill>
            <a:schemeClr val="accent2"/>
          </a:solidFill>
        </p:grpSpPr>
        <p:sp>
          <p:nvSpPr>
            <p:cNvPr id="36" name="Flèche : chevron 35">
              <a:extLst>
                <a:ext uri="{FF2B5EF4-FFF2-40B4-BE49-F238E27FC236}">
                  <a16:creationId xmlns:a16="http://schemas.microsoft.com/office/drawing/2014/main" id="{4039F641-08F1-E3A3-339E-36CE7EEF6391}"/>
                </a:ext>
              </a:extLst>
            </p:cNvPr>
            <p:cNvSpPr/>
            <p:nvPr/>
          </p:nvSpPr>
          <p:spPr>
            <a:xfrm>
              <a:off x="1189984" y="2423806"/>
              <a:ext cx="817440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28CC6A23-27D4-3CA3-9BE5-B7B474FE5015}"/>
                </a:ext>
              </a:extLst>
            </p:cNvPr>
            <p:cNvGrpSpPr/>
            <p:nvPr/>
          </p:nvGrpSpPr>
          <p:grpSpPr>
            <a:xfrm>
              <a:off x="1538746" y="2413121"/>
              <a:ext cx="6232270" cy="582528"/>
              <a:chOff x="627338" y="1"/>
              <a:chExt cx="6552668" cy="582528"/>
            </a:xfrm>
            <a:grpFill/>
          </p:grpSpPr>
          <p:sp>
            <p:nvSpPr>
              <p:cNvPr id="39" name="Rectangle : avec coins supérieurs arrondis 14">
                <a:extLst>
                  <a:ext uri="{FF2B5EF4-FFF2-40B4-BE49-F238E27FC236}">
                    <a16:creationId xmlns:a16="http://schemas.microsoft.com/office/drawing/2014/main" id="{16ACF1A0-F452-6A31-D008-DACBC0D9F626}"/>
                  </a:ext>
                </a:extLst>
              </p:cNvPr>
              <p:cNvSpPr/>
              <p:nvPr/>
            </p:nvSpPr>
            <p:spPr>
              <a:xfrm rot="5400000">
                <a:off x="3612408" y="-2985069"/>
                <a:ext cx="582528" cy="6552668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Rectangle : avec coins supérieurs arrondis 4">
                <a:extLst>
                  <a:ext uri="{FF2B5EF4-FFF2-40B4-BE49-F238E27FC236}">
                    <a16:creationId xmlns:a16="http://schemas.microsoft.com/office/drawing/2014/main" id="{C96D7089-D862-0245-C8D6-4EE7F0444485}"/>
                  </a:ext>
                </a:extLst>
              </p:cNvPr>
              <p:cNvSpPr txBox="1"/>
              <p:nvPr/>
            </p:nvSpPr>
            <p:spPr>
              <a:xfrm>
                <a:off x="766338" y="81792"/>
                <a:ext cx="6413668" cy="418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1600" kern="1200" dirty="0">
                    <a:solidFill>
                      <a:srgbClr val="003746"/>
                    </a:solidFill>
                    <a:latin typeface="Trebuchet MS" panose="020B0603020202020204" pitchFamily="34" charset="0"/>
                  </a:rPr>
                  <a:t>Temps 3 : analyse des traces au vu des différents enjeux : cadastre, biodiversité… </a:t>
                </a:r>
                <a:endParaRPr lang="fr-FR" sz="1600" b="1" kern="1200" dirty="0">
                  <a:solidFill>
                    <a:srgbClr val="003746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38" name="Flèche : chevron 37">
              <a:extLst>
                <a:ext uri="{FF2B5EF4-FFF2-40B4-BE49-F238E27FC236}">
                  <a16:creationId xmlns:a16="http://schemas.microsoft.com/office/drawing/2014/main" id="{793908AC-02E0-DA4F-3DF3-FB05A0445FE0}"/>
                </a:ext>
              </a:extLst>
            </p:cNvPr>
            <p:cNvSpPr/>
            <p:nvPr/>
          </p:nvSpPr>
          <p:spPr>
            <a:xfrm>
              <a:off x="7463027" y="2422285"/>
              <a:ext cx="817439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DD25B90B-2455-37C2-3A6F-174840278F0D}"/>
              </a:ext>
            </a:extLst>
          </p:cNvPr>
          <p:cNvGrpSpPr/>
          <p:nvPr/>
        </p:nvGrpSpPr>
        <p:grpSpPr>
          <a:xfrm>
            <a:off x="197093" y="5693575"/>
            <a:ext cx="10368463" cy="425642"/>
            <a:chOff x="1189984" y="2413121"/>
            <a:chExt cx="7090482" cy="586685"/>
          </a:xfrm>
          <a:solidFill>
            <a:schemeClr val="accent2"/>
          </a:solidFill>
        </p:grpSpPr>
        <p:sp>
          <p:nvSpPr>
            <p:cNvPr id="42" name="Flèche : chevron 41">
              <a:extLst>
                <a:ext uri="{FF2B5EF4-FFF2-40B4-BE49-F238E27FC236}">
                  <a16:creationId xmlns:a16="http://schemas.microsoft.com/office/drawing/2014/main" id="{F36694CC-7A95-8E38-17FA-5B612F624016}"/>
                </a:ext>
              </a:extLst>
            </p:cNvPr>
            <p:cNvSpPr/>
            <p:nvPr/>
          </p:nvSpPr>
          <p:spPr>
            <a:xfrm>
              <a:off x="1189984" y="2423806"/>
              <a:ext cx="817440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1ABD8D36-78DD-966C-CB68-BFEF6610E2ED}"/>
                </a:ext>
              </a:extLst>
            </p:cNvPr>
            <p:cNvGrpSpPr/>
            <p:nvPr/>
          </p:nvGrpSpPr>
          <p:grpSpPr>
            <a:xfrm>
              <a:off x="1538746" y="2413121"/>
              <a:ext cx="6402265" cy="582528"/>
              <a:chOff x="627338" y="1"/>
              <a:chExt cx="6731402" cy="582528"/>
            </a:xfrm>
            <a:grpFill/>
          </p:grpSpPr>
          <p:sp>
            <p:nvSpPr>
              <p:cNvPr id="45" name="Rectangle : avec coins supérieurs arrondis 14">
                <a:extLst>
                  <a:ext uri="{FF2B5EF4-FFF2-40B4-BE49-F238E27FC236}">
                    <a16:creationId xmlns:a16="http://schemas.microsoft.com/office/drawing/2014/main" id="{21E02DC7-1F72-B11D-136D-55C24E4A188E}"/>
                  </a:ext>
                </a:extLst>
              </p:cNvPr>
              <p:cNvSpPr/>
              <p:nvPr/>
            </p:nvSpPr>
            <p:spPr>
              <a:xfrm rot="5400000">
                <a:off x="3612408" y="-2985069"/>
                <a:ext cx="582528" cy="6552668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Rectangle : avec coins supérieurs arrondis 4">
                <a:extLst>
                  <a:ext uri="{FF2B5EF4-FFF2-40B4-BE49-F238E27FC236}">
                    <a16:creationId xmlns:a16="http://schemas.microsoft.com/office/drawing/2014/main" id="{F60A8043-6736-8EE6-1417-0DD7BB530A15}"/>
                  </a:ext>
                </a:extLst>
              </p:cNvPr>
              <p:cNvSpPr txBox="1"/>
              <p:nvPr/>
            </p:nvSpPr>
            <p:spPr>
              <a:xfrm>
                <a:off x="806071" y="133987"/>
                <a:ext cx="6552669" cy="3665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1600" kern="1200" dirty="0">
                    <a:solidFill>
                      <a:srgbClr val="003746"/>
                    </a:solidFill>
                    <a:latin typeface="Trebuchet MS" panose="020B0603020202020204" pitchFamily="34" charset="0"/>
                  </a:rPr>
                  <a:t>Temps 4 : Sollicitations des différents acteurs par secteur avec les premières traces : élus.. </a:t>
                </a:r>
                <a:endParaRPr lang="fr-FR" sz="1600" b="1" kern="1200" dirty="0">
                  <a:solidFill>
                    <a:srgbClr val="003746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44" name="Flèche : chevron 43">
              <a:extLst>
                <a:ext uri="{FF2B5EF4-FFF2-40B4-BE49-F238E27FC236}">
                  <a16:creationId xmlns:a16="http://schemas.microsoft.com/office/drawing/2014/main" id="{08D6452F-38D9-3D6C-58C5-A4FB34B8EDFB}"/>
                </a:ext>
              </a:extLst>
            </p:cNvPr>
            <p:cNvSpPr/>
            <p:nvPr/>
          </p:nvSpPr>
          <p:spPr>
            <a:xfrm>
              <a:off x="7463027" y="2422285"/>
              <a:ext cx="817439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22F1FEF8-9D70-5B88-A442-523AF8E748AF}"/>
              </a:ext>
            </a:extLst>
          </p:cNvPr>
          <p:cNvSpPr/>
          <p:nvPr/>
        </p:nvSpPr>
        <p:spPr>
          <a:xfrm>
            <a:off x="1412452" y="1486160"/>
            <a:ext cx="206188" cy="2958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6E2D0B46-F412-FC6A-BD0B-B28F3380E6E4}"/>
              </a:ext>
            </a:extLst>
          </p:cNvPr>
          <p:cNvSpPr/>
          <p:nvPr/>
        </p:nvSpPr>
        <p:spPr>
          <a:xfrm>
            <a:off x="3900448" y="1498714"/>
            <a:ext cx="206188" cy="2958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A8DDD566-5678-5630-EA17-C7424E4C0ED3}"/>
              </a:ext>
            </a:extLst>
          </p:cNvPr>
          <p:cNvSpPr/>
          <p:nvPr/>
        </p:nvSpPr>
        <p:spPr>
          <a:xfrm>
            <a:off x="6709177" y="1486160"/>
            <a:ext cx="206188" cy="2958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B5E074C2-45F0-29D6-C73C-1ECB987AC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90" y="1785329"/>
            <a:ext cx="11566391" cy="313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AA2F38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200" b="1" dirty="0">
                <a:solidFill>
                  <a:srgbClr val="C00000"/>
                </a:solidFill>
              </a:rPr>
              <a:t>Une division du périmètre du Parc en 6 secteurs géographiques avec des contacts référents :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200" dirty="0">
                <a:solidFill>
                  <a:schemeClr val="tx1"/>
                </a:solidFill>
              </a:rPr>
              <a:t>Sud-Est : Lamanon-Sénas-Eyguières-Saint Martin de Crau : Anne-Flore Grech (élue Lamanon). </a:t>
            </a:r>
            <a:r>
              <a:rPr lang="fr-FR" sz="1200" dirty="0">
                <a:solidFill>
                  <a:schemeClr val="accent2"/>
                </a:solidFill>
              </a:rPr>
              <a:t>Premiers tracés GPX</a:t>
            </a:r>
            <a:r>
              <a:rPr lang="fr-FR" sz="1200" dirty="0">
                <a:solidFill>
                  <a:schemeClr val="tx1"/>
                </a:solidFill>
              </a:rPr>
              <a:t>.  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200" dirty="0">
                <a:solidFill>
                  <a:schemeClr val="tx1"/>
                </a:solidFill>
              </a:rPr>
              <a:t>Nord-Est : Orgon-Eygalières : </a:t>
            </a:r>
            <a:r>
              <a:rPr lang="fr-FR" sz="1200" dirty="0">
                <a:solidFill>
                  <a:schemeClr val="accent2"/>
                </a:solidFill>
              </a:rPr>
              <a:t>Premiers tracés GPX. </a:t>
            </a:r>
            <a:endParaRPr lang="fr-FR" sz="1200" dirty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200" dirty="0">
                <a:solidFill>
                  <a:schemeClr val="tx1"/>
                </a:solidFill>
              </a:rPr>
              <a:t> Centre-sud : Aureille-Mouriès-</a:t>
            </a:r>
            <a:r>
              <a:rPr lang="fr-FR" sz="1200" dirty="0" err="1">
                <a:solidFill>
                  <a:schemeClr val="tx1"/>
                </a:solidFill>
              </a:rPr>
              <a:t>Mausanne</a:t>
            </a:r>
            <a:r>
              <a:rPr lang="fr-FR" sz="1200" dirty="0">
                <a:solidFill>
                  <a:schemeClr val="tx1"/>
                </a:solidFill>
              </a:rPr>
              <a:t> les Alpilles</a:t>
            </a:r>
            <a:r>
              <a:rPr lang="fr-FR" sz="1200" dirty="0">
                <a:solidFill>
                  <a:srgbClr val="FF0000"/>
                </a:solidFill>
              </a:rPr>
              <a:t>. Travail en cours</a:t>
            </a:r>
            <a:r>
              <a:rPr lang="fr-FR" sz="1200" dirty="0">
                <a:solidFill>
                  <a:schemeClr val="tx1"/>
                </a:solidFill>
              </a:rPr>
              <a:t>.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200" dirty="0">
                <a:solidFill>
                  <a:schemeClr val="tx1"/>
                </a:solidFill>
              </a:rPr>
              <a:t>Centre-nord : Saint-Rémy de Provence-Eygalières. </a:t>
            </a:r>
            <a:r>
              <a:rPr lang="fr-FR" sz="1200" dirty="0">
                <a:solidFill>
                  <a:srgbClr val="FF0000"/>
                </a:solidFill>
              </a:rPr>
              <a:t>Travail en cours</a:t>
            </a:r>
            <a:endParaRPr lang="fr-FR" sz="1200" dirty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200" dirty="0">
                <a:solidFill>
                  <a:schemeClr val="tx1"/>
                </a:solidFill>
              </a:rPr>
              <a:t>Nord-Ouest : Saint-Rémy de Provence-Tarascon-Saint-Étienne du Grés. </a:t>
            </a:r>
            <a:r>
              <a:rPr lang="fr-FR" sz="1200" dirty="0">
                <a:solidFill>
                  <a:srgbClr val="FF0000"/>
                </a:solidFill>
              </a:rPr>
              <a:t>. Travail en cours.</a:t>
            </a:r>
            <a:endParaRPr lang="fr-FR" sz="1200" dirty="0">
              <a:solidFill>
                <a:schemeClr val="tx1"/>
              </a:solidFill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200" dirty="0">
                <a:solidFill>
                  <a:schemeClr val="tx1"/>
                </a:solidFill>
              </a:rPr>
              <a:t>Sud-Ouest : Fontvieille-Les Baux-Paradou. </a:t>
            </a:r>
            <a:r>
              <a:rPr lang="fr-FR" sz="1200" dirty="0">
                <a:solidFill>
                  <a:srgbClr val="FF0000"/>
                </a:solidFill>
              </a:rPr>
              <a:t>. Travail en cours</a:t>
            </a:r>
            <a:endParaRPr lang="fr-FR" sz="1200" dirty="0">
              <a:solidFill>
                <a:schemeClr val="tx1"/>
              </a:solidFill>
            </a:endParaRPr>
          </a:p>
          <a:p>
            <a:pPr marL="171450" indent="-17145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altLang="fr-FR" sz="1200" b="1" dirty="0">
                <a:solidFill>
                  <a:srgbClr val="C00000"/>
                </a:solidFill>
              </a:rPr>
              <a:t>Un besoin de s’appuyer sur des contacts référents pour construire l’offre en co-construction. Possible de se manifester auprès de Titouan QUINIO.</a:t>
            </a:r>
          </a:p>
          <a:p>
            <a:pPr marL="171450" indent="-17145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altLang="fr-FR" sz="1200" b="1" dirty="0">
                <a:solidFill>
                  <a:srgbClr val="C00000"/>
                </a:solidFill>
              </a:rPr>
              <a:t>Temporalité : de décembre à mars.</a:t>
            </a:r>
          </a:p>
          <a:p>
            <a:pPr>
              <a:lnSpc>
                <a:spcPts val="2880"/>
              </a:lnSpc>
              <a:spcBef>
                <a:spcPts val="600"/>
              </a:spcBef>
            </a:pPr>
            <a:endParaRPr lang="fr-FR" altLang="fr-FR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0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FDB09-AA35-40BA-5FA1-50D40F432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8FDAA86-ABFB-4953-0FD7-3544C4228420}"/>
              </a:ext>
            </a:extLst>
          </p:cNvPr>
          <p:cNvSpPr txBox="1"/>
          <p:nvPr/>
        </p:nvSpPr>
        <p:spPr>
          <a:xfrm>
            <a:off x="-172466" y="187973"/>
            <a:ext cx="10169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La méthode de travail : phase 1 : création des itinéraires  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24BD29F2-5367-A114-16DE-79FA3AD7C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CFC5225-0836-CE76-F408-2872112EB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393" y="13447"/>
            <a:ext cx="1091279" cy="1298561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02E28159-D333-1AA4-B458-D03C3D45313C}"/>
              </a:ext>
            </a:extLst>
          </p:cNvPr>
          <p:cNvGrpSpPr/>
          <p:nvPr/>
        </p:nvGrpSpPr>
        <p:grpSpPr>
          <a:xfrm>
            <a:off x="137841" y="1947268"/>
            <a:ext cx="10363320" cy="408628"/>
            <a:chOff x="1189984" y="2413121"/>
            <a:chExt cx="7090482" cy="586685"/>
          </a:xfrm>
          <a:solidFill>
            <a:schemeClr val="accent2"/>
          </a:solidFill>
        </p:grpSpPr>
        <p:sp>
          <p:nvSpPr>
            <p:cNvPr id="48" name="Flèche : chevron 47">
              <a:extLst>
                <a:ext uri="{FF2B5EF4-FFF2-40B4-BE49-F238E27FC236}">
                  <a16:creationId xmlns:a16="http://schemas.microsoft.com/office/drawing/2014/main" id="{C02258B9-A7EF-1326-9A26-7FECE4B23BFE}"/>
                </a:ext>
              </a:extLst>
            </p:cNvPr>
            <p:cNvSpPr/>
            <p:nvPr/>
          </p:nvSpPr>
          <p:spPr>
            <a:xfrm>
              <a:off x="1189984" y="2423806"/>
              <a:ext cx="817440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F5AE5BDC-375F-C042-4AE1-FD338A30F914}"/>
                </a:ext>
              </a:extLst>
            </p:cNvPr>
            <p:cNvGrpSpPr/>
            <p:nvPr/>
          </p:nvGrpSpPr>
          <p:grpSpPr>
            <a:xfrm>
              <a:off x="1538746" y="2413121"/>
              <a:ext cx="6232270" cy="582528"/>
              <a:chOff x="627338" y="1"/>
              <a:chExt cx="6552668" cy="582528"/>
            </a:xfrm>
            <a:grpFill/>
          </p:grpSpPr>
          <p:sp>
            <p:nvSpPr>
              <p:cNvPr id="51" name="Rectangle : avec coins supérieurs arrondis 14">
                <a:extLst>
                  <a:ext uri="{FF2B5EF4-FFF2-40B4-BE49-F238E27FC236}">
                    <a16:creationId xmlns:a16="http://schemas.microsoft.com/office/drawing/2014/main" id="{398BD3E7-CD95-555E-E435-5016E23BB90A}"/>
                  </a:ext>
                </a:extLst>
              </p:cNvPr>
              <p:cNvSpPr/>
              <p:nvPr/>
            </p:nvSpPr>
            <p:spPr>
              <a:xfrm rot="5400000">
                <a:off x="3612408" y="-2985069"/>
                <a:ext cx="582528" cy="6552668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Rectangle : avec coins supérieurs arrondis 4">
                <a:extLst>
                  <a:ext uri="{FF2B5EF4-FFF2-40B4-BE49-F238E27FC236}">
                    <a16:creationId xmlns:a16="http://schemas.microsoft.com/office/drawing/2014/main" id="{F4868F21-DF00-B805-5DA0-9F74D69D009F}"/>
                  </a:ext>
                </a:extLst>
              </p:cNvPr>
              <p:cNvSpPr txBox="1"/>
              <p:nvPr/>
            </p:nvSpPr>
            <p:spPr>
              <a:xfrm>
                <a:off x="766338" y="81792"/>
                <a:ext cx="6413668" cy="418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1600" kern="1200" dirty="0">
                    <a:solidFill>
                      <a:srgbClr val="003746"/>
                    </a:solidFill>
                    <a:latin typeface="Trebuchet MS" panose="020B0603020202020204" pitchFamily="34" charset="0"/>
                  </a:rPr>
                  <a:t>Temps 5 : déplacement sur le terrain pour analyse du tracé   </a:t>
                </a:r>
                <a:endParaRPr lang="fr-FR" sz="1600" b="1" kern="1200" dirty="0">
                  <a:solidFill>
                    <a:srgbClr val="003746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50" name="Flèche : chevron 49">
              <a:extLst>
                <a:ext uri="{FF2B5EF4-FFF2-40B4-BE49-F238E27FC236}">
                  <a16:creationId xmlns:a16="http://schemas.microsoft.com/office/drawing/2014/main" id="{FD5C20EF-F08A-6787-FC70-7EBCFED31F2B}"/>
                </a:ext>
              </a:extLst>
            </p:cNvPr>
            <p:cNvSpPr/>
            <p:nvPr/>
          </p:nvSpPr>
          <p:spPr>
            <a:xfrm>
              <a:off x="7463027" y="2422285"/>
              <a:ext cx="817439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91D6F4DF-7529-20CC-8649-CD66E3F8677A}"/>
              </a:ext>
            </a:extLst>
          </p:cNvPr>
          <p:cNvGrpSpPr/>
          <p:nvPr/>
        </p:nvGrpSpPr>
        <p:grpSpPr>
          <a:xfrm>
            <a:off x="155317" y="2885664"/>
            <a:ext cx="10345844" cy="408628"/>
            <a:chOff x="1189984" y="2413121"/>
            <a:chExt cx="7090482" cy="586685"/>
          </a:xfrm>
          <a:solidFill>
            <a:schemeClr val="accent2"/>
          </a:solidFill>
        </p:grpSpPr>
        <p:sp>
          <p:nvSpPr>
            <p:cNvPr id="54" name="Flèche : chevron 53">
              <a:extLst>
                <a:ext uri="{FF2B5EF4-FFF2-40B4-BE49-F238E27FC236}">
                  <a16:creationId xmlns:a16="http://schemas.microsoft.com/office/drawing/2014/main" id="{747D49E8-5ACD-9D3C-D745-A86F703DBD4B}"/>
                </a:ext>
              </a:extLst>
            </p:cNvPr>
            <p:cNvSpPr/>
            <p:nvPr/>
          </p:nvSpPr>
          <p:spPr>
            <a:xfrm>
              <a:off x="1189984" y="2423806"/>
              <a:ext cx="817440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79DA3214-3C8E-0C6A-7374-8780E3D787DA}"/>
                </a:ext>
              </a:extLst>
            </p:cNvPr>
            <p:cNvGrpSpPr/>
            <p:nvPr/>
          </p:nvGrpSpPr>
          <p:grpSpPr>
            <a:xfrm>
              <a:off x="1538746" y="2413121"/>
              <a:ext cx="6232270" cy="582528"/>
              <a:chOff x="627338" y="1"/>
              <a:chExt cx="6552668" cy="582528"/>
            </a:xfrm>
            <a:grpFill/>
          </p:grpSpPr>
          <p:sp>
            <p:nvSpPr>
              <p:cNvPr id="57" name="Rectangle : avec coins supérieurs arrondis 14">
                <a:extLst>
                  <a:ext uri="{FF2B5EF4-FFF2-40B4-BE49-F238E27FC236}">
                    <a16:creationId xmlns:a16="http://schemas.microsoft.com/office/drawing/2014/main" id="{BFD6EFB1-B12F-6743-0753-9C29EA96E033}"/>
                  </a:ext>
                </a:extLst>
              </p:cNvPr>
              <p:cNvSpPr/>
              <p:nvPr/>
            </p:nvSpPr>
            <p:spPr>
              <a:xfrm rot="5400000">
                <a:off x="3612408" y="-2985069"/>
                <a:ext cx="582528" cy="6552668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" name="Rectangle : avec coins supérieurs arrondis 4">
                <a:extLst>
                  <a:ext uri="{FF2B5EF4-FFF2-40B4-BE49-F238E27FC236}">
                    <a16:creationId xmlns:a16="http://schemas.microsoft.com/office/drawing/2014/main" id="{77FFA55D-447F-7204-6FC0-6A43A438F95D}"/>
                  </a:ext>
                </a:extLst>
              </p:cNvPr>
              <p:cNvSpPr txBox="1"/>
              <p:nvPr/>
            </p:nvSpPr>
            <p:spPr>
              <a:xfrm>
                <a:off x="766338" y="81792"/>
                <a:ext cx="6413668" cy="418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1600" kern="1200" dirty="0">
                    <a:solidFill>
                      <a:srgbClr val="003746"/>
                    </a:solidFill>
                    <a:latin typeface="Trebuchet MS" panose="020B0603020202020204" pitchFamily="34" charset="0"/>
                  </a:rPr>
                  <a:t>Temps 6 </a:t>
                </a:r>
                <a:r>
                  <a:rPr lang="fr-FR" sz="1600" dirty="0">
                    <a:solidFill>
                      <a:srgbClr val="003746"/>
                    </a:solidFill>
                    <a:latin typeface="Trebuchet MS" panose="020B0603020202020204" pitchFamily="34" charset="0"/>
                  </a:rPr>
                  <a:t>:  Sollicitations pour avis technique et réglementaires : ONF, PNR, CD13…  </a:t>
                </a:r>
                <a:endParaRPr lang="fr-FR" sz="1600" b="1" kern="1200" dirty="0">
                  <a:solidFill>
                    <a:srgbClr val="003746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56" name="Flèche : chevron 55">
              <a:extLst>
                <a:ext uri="{FF2B5EF4-FFF2-40B4-BE49-F238E27FC236}">
                  <a16:creationId xmlns:a16="http://schemas.microsoft.com/office/drawing/2014/main" id="{33413B19-22BE-85F6-BEE4-F00449D3D093}"/>
                </a:ext>
              </a:extLst>
            </p:cNvPr>
            <p:cNvSpPr/>
            <p:nvPr/>
          </p:nvSpPr>
          <p:spPr>
            <a:xfrm>
              <a:off x="7463027" y="2422285"/>
              <a:ext cx="817439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64AA903A-A755-DD22-C90D-9B28E1063D98}"/>
              </a:ext>
            </a:extLst>
          </p:cNvPr>
          <p:cNvGrpSpPr/>
          <p:nvPr/>
        </p:nvGrpSpPr>
        <p:grpSpPr>
          <a:xfrm>
            <a:off x="137841" y="3886396"/>
            <a:ext cx="10345844" cy="408628"/>
            <a:chOff x="1189984" y="2413121"/>
            <a:chExt cx="7090482" cy="5866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0" name="Flèche : chevron 59">
              <a:extLst>
                <a:ext uri="{FF2B5EF4-FFF2-40B4-BE49-F238E27FC236}">
                  <a16:creationId xmlns:a16="http://schemas.microsoft.com/office/drawing/2014/main" id="{EC4D46A3-5365-FC05-CB09-B391BC91C138}"/>
                </a:ext>
              </a:extLst>
            </p:cNvPr>
            <p:cNvSpPr/>
            <p:nvPr/>
          </p:nvSpPr>
          <p:spPr>
            <a:xfrm>
              <a:off x="1189984" y="2423806"/>
              <a:ext cx="817440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15FA830D-4BF6-F03E-8F08-3369FCB745D2}"/>
                </a:ext>
              </a:extLst>
            </p:cNvPr>
            <p:cNvGrpSpPr/>
            <p:nvPr/>
          </p:nvGrpSpPr>
          <p:grpSpPr>
            <a:xfrm>
              <a:off x="1538746" y="2413121"/>
              <a:ext cx="6232270" cy="582528"/>
              <a:chOff x="627338" y="1"/>
              <a:chExt cx="6552668" cy="582528"/>
            </a:xfrm>
            <a:grpFill/>
          </p:grpSpPr>
          <p:sp>
            <p:nvSpPr>
              <p:cNvPr id="63" name="Rectangle : avec coins supérieurs arrondis 14">
                <a:extLst>
                  <a:ext uri="{FF2B5EF4-FFF2-40B4-BE49-F238E27FC236}">
                    <a16:creationId xmlns:a16="http://schemas.microsoft.com/office/drawing/2014/main" id="{EB10F61E-E093-3C77-DDF8-CE8F50B5E625}"/>
                  </a:ext>
                </a:extLst>
              </p:cNvPr>
              <p:cNvSpPr/>
              <p:nvPr/>
            </p:nvSpPr>
            <p:spPr>
              <a:xfrm rot="5400000">
                <a:off x="3612408" y="-2985069"/>
                <a:ext cx="582528" cy="6552668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24" name="Rectangle : avec coins supérieurs arrondis 4">
                <a:extLst>
                  <a:ext uri="{FF2B5EF4-FFF2-40B4-BE49-F238E27FC236}">
                    <a16:creationId xmlns:a16="http://schemas.microsoft.com/office/drawing/2014/main" id="{2582AD57-6732-59D0-3A64-08894538BFA3}"/>
                  </a:ext>
                </a:extLst>
              </p:cNvPr>
              <p:cNvSpPr txBox="1"/>
              <p:nvPr/>
            </p:nvSpPr>
            <p:spPr>
              <a:xfrm>
                <a:off x="766338" y="81792"/>
                <a:ext cx="6413668" cy="418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1600" kern="1200" dirty="0">
                    <a:solidFill>
                      <a:srgbClr val="003746"/>
                    </a:solidFill>
                    <a:latin typeface="Trebuchet MS" panose="020B0603020202020204" pitchFamily="34" charset="0"/>
                  </a:rPr>
                  <a:t>Temps 7 : présentation et validation de différents tracés en COTECH  </a:t>
                </a:r>
                <a:endParaRPr lang="fr-FR" sz="1600" b="1" kern="1200" dirty="0">
                  <a:solidFill>
                    <a:srgbClr val="003746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62" name="Flèche : chevron 61">
              <a:extLst>
                <a:ext uri="{FF2B5EF4-FFF2-40B4-BE49-F238E27FC236}">
                  <a16:creationId xmlns:a16="http://schemas.microsoft.com/office/drawing/2014/main" id="{C245594B-ACDC-0561-2B1B-CD32A2EE713B}"/>
                </a:ext>
              </a:extLst>
            </p:cNvPr>
            <p:cNvSpPr/>
            <p:nvPr/>
          </p:nvSpPr>
          <p:spPr>
            <a:xfrm>
              <a:off x="7463027" y="2422285"/>
              <a:ext cx="817439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grpSp>
        <p:nvGrpSpPr>
          <p:cNvPr id="1033" name="Groupe 1032">
            <a:extLst>
              <a:ext uri="{FF2B5EF4-FFF2-40B4-BE49-F238E27FC236}">
                <a16:creationId xmlns:a16="http://schemas.microsoft.com/office/drawing/2014/main" id="{EA16FE96-F235-09BC-76F0-6F6466AAD410}"/>
              </a:ext>
            </a:extLst>
          </p:cNvPr>
          <p:cNvGrpSpPr/>
          <p:nvPr/>
        </p:nvGrpSpPr>
        <p:grpSpPr>
          <a:xfrm>
            <a:off x="174613" y="4872985"/>
            <a:ext cx="10345844" cy="408628"/>
            <a:chOff x="1189984" y="2413121"/>
            <a:chExt cx="7090482" cy="5866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34" name="Flèche : chevron 1033">
              <a:extLst>
                <a:ext uri="{FF2B5EF4-FFF2-40B4-BE49-F238E27FC236}">
                  <a16:creationId xmlns:a16="http://schemas.microsoft.com/office/drawing/2014/main" id="{BCEACE33-46A1-96F6-8433-545A1DAB02E6}"/>
                </a:ext>
              </a:extLst>
            </p:cNvPr>
            <p:cNvSpPr/>
            <p:nvPr/>
          </p:nvSpPr>
          <p:spPr>
            <a:xfrm>
              <a:off x="1189984" y="2423806"/>
              <a:ext cx="817440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grpSp>
          <p:nvGrpSpPr>
            <p:cNvPr id="1035" name="Groupe 1034">
              <a:extLst>
                <a:ext uri="{FF2B5EF4-FFF2-40B4-BE49-F238E27FC236}">
                  <a16:creationId xmlns:a16="http://schemas.microsoft.com/office/drawing/2014/main" id="{24FE5B83-E1DA-C3C7-1161-5AD0659E0F7E}"/>
                </a:ext>
              </a:extLst>
            </p:cNvPr>
            <p:cNvGrpSpPr/>
            <p:nvPr/>
          </p:nvGrpSpPr>
          <p:grpSpPr>
            <a:xfrm>
              <a:off x="1538746" y="2413121"/>
              <a:ext cx="6232270" cy="582528"/>
              <a:chOff x="627338" y="1"/>
              <a:chExt cx="6552668" cy="582528"/>
            </a:xfrm>
            <a:grpFill/>
          </p:grpSpPr>
          <p:sp>
            <p:nvSpPr>
              <p:cNvPr id="1037" name="Rectangle : avec coins supérieurs arrondis 14">
                <a:extLst>
                  <a:ext uri="{FF2B5EF4-FFF2-40B4-BE49-F238E27FC236}">
                    <a16:creationId xmlns:a16="http://schemas.microsoft.com/office/drawing/2014/main" id="{B501872D-BF53-A66C-BAC1-F4FF8C4D43A1}"/>
                  </a:ext>
                </a:extLst>
              </p:cNvPr>
              <p:cNvSpPr/>
              <p:nvPr/>
            </p:nvSpPr>
            <p:spPr>
              <a:xfrm rot="5400000">
                <a:off x="3612408" y="-2985069"/>
                <a:ext cx="582528" cy="6552668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1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2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38" name="Rectangle : avec coins supérieurs arrondis 4">
                <a:extLst>
                  <a:ext uri="{FF2B5EF4-FFF2-40B4-BE49-F238E27FC236}">
                    <a16:creationId xmlns:a16="http://schemas.microsoft.com/office/drawing/2014/main" id="{4BEB612F-DD95-2F4E-FB52-7B38A051A08D}"/>
                  </a:ext>
                </a:extLst>
              </p:cNvPr>
              <p:cNvSpPr txBox="1"/>
              <p:nvPr/>
            </p:nvSpPr>
            <p:spPr>
              <a:xfrm>
                <a:off x="766338" y="81792"/>
                <a:ext cx="6413668" cy="418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fr-FR" sz="1600" kern="1200" dirty="0">
                    <a:solidFill>
                      <a:srgbClr val="003746"/>
                    </a:solidFill>
                    <a:latin typeface="Trebuchet MS" panose="020B0603020202020204" pitchFamily="34" charset="0"/>
                  </a:rPr>
                  <a:t>Temps 8 </a:t>
                </a:r>
                <a:r>
                  <a:rPr lang="fr-FR" sz="1600" dirty="0">
                    <a:solidFill>
                      <a:srgbClr val="003746"/>
                    </a:solidFill>
                    <a:latin typeface="Trebuchet MS" panose="020B0603020202020204" pitchFamily="34" charset="0"/>
                  </a:rPr>
                  <a:t>: présentation et validation de différents tracés en COPIL  </a:t>
                </a:r>
                <a:endParaRPr lang="fr-FR" sz="1600" b="1" kern="1200" dirty="0">
                  <a:solidFill>
                    <a:srgbClr val="003746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036" name="Flèche : chevron 1035">
              <a:extLst>
                <a:ext uri="{FF2B5EF4-FFF2-40B4-BE49-F238E27FC236}">
                  <a16:creationId xmlns:a16="http://schemas.microsoft.com/office/drawing/2014/main" id="{23CA4C23-EF14-8B94-97DA-E4D192254788}"/>
                </a:ext>
              </a:extLst>
            </p:cNvPr>
            <p:cNvSpPr/>
            <p:nvPr/>
          </p:nvSpPr>
          <p:spPr>
            <a:xfrm>
              <a:off x="7463027" y="2422285"/>
              <a:ext cx="817439" cy="5760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</p:spTree>
    <p:extLst>
      <p:ext uri="{BB962C8B-B14F-4D97-AF65-F5344CB8AC3E}">
        <p14:creationId xmlns:p14="http://schemas.microsoft.com/office/powerpoint/2010/main" val="333278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EBB47-9356-9122-6B8E-774C56484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70F5A47-5114-ACD2-D70F-095508D525B4}"/>
              </a:ext>
            </a:extLst>
          </p:cNvPr>
          <p:cNvSpPr txBox="1"/>
          <p:nvPr/>
        </p:nvSpPr>
        <p:spPr>
          <a:xfrm>
            <a:off x="1888053" y="606612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À vos agendas… 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1E6BF230-36AB-64F6-F048-2CC5538E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D548ABE-0B44-665C-D91D-B3B0C61EF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721" y="-42669"/>
            <a:ext cx="1091279" cy="1298561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23B758D-66A3-2FBD-8872-A4C6A7EC653E}"/>
              </a:ext>
            </a:extLst>
          </p:cNvPr>
          <p:cNvSpPr txBox="1"/>
          <p:nvPr/>
        </p:nvSpPr>
        <p:spPr>
          <a:xfrm>
            <a:off x="493656" y="1657077"/>
            <a:ext cx="11204688" cy="1329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b="1" dirty="0">
                <a:solidFill>
                  <a:srgbClr val="C00000"/>
                </a:solidFill>
              </a:rPr>
              <a:t>COTECH intermédiaire de validation des premiers parcours </a:t>
            </a:r>
            <a:r>
              <a:rPr lang="fr-FR" dirty="0"/>
              <a:t>: semaine du 16 février : date exacte à venir.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b="1" dirty="0">
                <a:solidFill>
                  <a:srgbClr val="C00000"/>
                </a:solidFill>
              </a:rPr>
              <a:t>COTECH de validation des parcours </a:t>
            </a:r>
            <a:r>
              <a:rPr lang="fr-FR" dirty="0"/>
              <a:t>: début avril.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800" b="1" dirty="0">
                <a:solidFill>
                  <a:srgbClr val="C00000"/>
                </a:solidFill>
              </a:rPr>
              <a:t>COPIL de validation des parcours </a:t>
            </a:r>
            <a:r>
              <a:rPr lang="fr-FR" sz="1800" dirty="0">
                <a:solidFill>
                  <a:schemeClr val="tx1"/>
                </a:solidFill>
              </a:rPr>
              <a:t>: mi-avril. </a:t>
            </a:r>
          </a:p>
        </p:txBody>
      </p:sp>
    </p:spTree>
    <p:extLst>
      <p:ext uri="{BB962C8B-B14F-4D97-AF65-F5344CB8AC3E}">
        <p14:creationId xmlns:p14="http://schemas.microsoft.com/office/powerpoint/2010/main" val="399903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FF416-7328-CCB9-4785-13E0FBDE8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937135D-6977-0013-D6A5-D6AB20BCB963}"/>
              </a:ext>
            </a:extLst>
          </p:cNvPr>
          <p:cNvSpPr txBox="1"/>
          <p:nvPr/>
        </p:nvSpPr>
        <p:spPr>
          <a:xfrm>
            <a:off x="0" y="366328"/>
            <a:ext cx="10461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Le contexte : un projet qui s’inscrit dans une continuité…  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4429AE81-F8B4-6522-9998-FB772A349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E031555-8AE0-AB76-758C-EA037FD8F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4509" y="0"/>
            <a:ext cx="1091279" cy="1298561"/>
          </a:xfrm>
          <a:prstGeom prst="rect">
            <a:avLst/>
          </a:prstGeom>
        </p:spPr>
      </p:pic>
      <p:sp>
        <p:nvSpPr>
          <p:cNvPr id="6" name="Text Box 21">
            <a:extLst>
              <a:ext uri="{FF2B5EF4-FFF2-40B4-BE49-F238E27FC236}">
                <a16:creationId xmlns:a16="http://schemas.microsoft.com/office/drawing/2014/main" id="{ABF6B5C0-3B76-7679-B13D-75AA59DEC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8" y="1923703"/>
            <a:ext cx="6925234" cy="36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AA2F38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fr-FR" sz="1800" b="1" dirty="0"/>
              <a:t>Un travail déjà entamé dans l’ancienne programmation LEADER : une structuration de l’offre cyclo touristique sur le Pays d’Arles, avec la mise en place des actions suivantes   :</a:t>
            </a:r>
            <a:r>
              <a:rPr lang="fr-FR" sz="2000" b="1" dirty="0"/>
              <a:t>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600" dirty="0">
                <a:solidFill>
                  <a:schemeClr val="tx1"/>
                </a:solidFill>
              </a:rPr>
              <a:t>Tour des Alpilles – Camargue à vélo, avec le déploiement d’une carte commune :  « 30 balades à vélo en Pays d’Arles ».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600" dirty="0">
                <a:solidFill>
                  <a:schemeClr val="tx1"/>
                </a:solidFill>
              </a:rPr>
              <a:t>Développement de boucles cyclo locales.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600" dirty="0">
                <a:solidFill>
                  <a:schemeClr val="tx1"/>
                </a:solidFill>
              </a:rPr>
              <a:t>Installation de rack à vélo sur la ligne 707 (Avignon – St Rémy de Provence – Arles (en été)) pour faciliter l’intermodalité et l’accessibilité des Alpilles sans voiture. 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300E99-CE1E-3CF6-514C-F110E09D1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873" y="2086015"/>
            <a:ext cx="5312127" cy="29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426B1-C000-B8EE-B22A-D69BFBE7F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047B9FD-AC59-1756-6F12-938903487A34}"/>
              </a:ext>
            </a:extLst>
          </p:cNvPr>
          <p:cNvSpPr txBox="1"/>
          <p:nvPr/>
        </p:nvSpPr>
        <p:spPr>
          <a:xfrm>
            <a:off x="0" y="366328"/>
            <a:ext cx="10461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Le contexte : une forte progression de la pratique  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4EB175E1-794A-C992-3DA8-2A958578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1B17B36-7F16-FEEA-5AC3-ABAB8719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4509" y="0"/>
            <a:ext cx="1091279" cy="129856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5363DA1-2CCF-9CA1-5CF0-73300B8D9A85}"/>
              </a:ext>
            </a:extLst>
          </p:cNvPr>
          <p:cNvSpPr txBox="1"/>
          <p:nvPr/>
        </p:nvSpPr>
        <p:spPr>
          <a:xfrm>
            <a:off x="5907745" y="1217803"/>
            <a:ext cx="5446060" cy="43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80"/>
              </a:lnSpc>
              <a:spcBef>
                <a:spcPts val="600"/>
              </a:spcBef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janvier 2024 au 1</a:t>
            </a:r>
            <a:r>
              <a:rPr lang="fr-FR" b="1" u="sng" baseline="30000" dirty="0"/>
              <a:t>er</a:t>
            </a:r>
            <a:r>
              <a:rPr lang="fr-FR" b="1" u="sng" dirty="0"/>
              <a:t> janvier 2025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0127783-2810-99F1-A3C4-A6681247ED97}"/>
              </a:ext>
            </a:extLst>
          </p:cNvPr>
          <p:cNvSpPr txBox="1"/>
          <p:nvPr/>
        </p:nvSpPr>
        <p:spPr>
          <a:xfrm>
            <a:off x="149746" y="1217803"/>
            <a:ext cx="5446060" cy="43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80"/>
              </a:lnSpc>
              <a:spcBef>
                <a:spcPts val="600"/>
              </a:spcBef>
            </a:pPr>
            <a:r>
              <a:rPr lang="fr-FR" b="1" u="sng" dirty="0"/>
              <a:t>1</a:t>
            </a:r>
            <a:r>
              <a:rPr lang="fr-FR" b="1" u="sng" baseline="30000" dirty="0"/>
              <a:t>er</a:t>
            </a:r>
            <a:r>
              <a:rPr lang="fr-FR" b="1" u="sng" dirty="0"/>
              <a:t> janvier 2022 au 1</a:t>
            </a:r>
            <a:r>
              <a:rPr lang="fr-FR" b="1" u="sng" baseline="30000" dirty="0"/>
              <a:t>er</a:t>
            </a:r>
            <a:r>
              <a:rPr lang="fr-FR" b="1" u="sng" dirty="0"/>
              <a:t> janvier 2023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1A165BD-6B5A-2AED-3E4D-2386ED5063DC}"/>
              </a:ext>
            </a:extLst>
          </p:cNvPr>
          <p:cNvSpPr txBox="1"/>
          <p:nvPr/>
        </p:nvSpPr>
        <p:spPr>
          <a:xfrm>
            <a:off x="1455892" y="5152538"/>
            <a:ext cx="928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Comparaison temporelle de la pratique du vélo dans le PNR des Alpilles sur les périodes 2022/2023 et 2024/2025 (source </a:t>
            </a:r>
            <a:r>
              <a:rPr lang="fr-FR" sz="1600" i="1" dirty="0" err="1"/>
              <a:t>Outdoorvision</a:t>
            </a:r>
            <a:r>
              <a:rPr lang="fr-FR" sz="1600" i="1" dirty="0"/>
              <a:t>)</a:t>
            </a:r>
          </a:p>
        </p:txBody>
      </p:sp>
      <p:pic>
        <p:nvPicPr>
          <p:cNvPr id="6" name="Image 5" descr="Une image contenant carte, texte, atlas">
            <a:extLst>
              <a:ext uri="{FF2B5EF4-FFF2-40B4-BE49-F238E27FC236}">
                <a16:creationId xmlns:a16="http://schemas.microsoft.com/office/drawing/2014/main" id="{2FEE3A37-6723-9B27-F5F7-2F729AFB3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5" y="2295192"/>
            <a:ext cx="5598327" cy="2504515"/>
          </a:xfrm>
          <a:prstGeom prst="rect">
            <a:avLst/>
          </a:prstGeom>
        </p:spPr>
      </p:pic>
      <p:pic>
        <p:nvPicPr>
          <p:cNvPr id="11" name="Image 10" descr="Une image contenant carte, atlas, texte&#10;&#10;Le contenu généré par l’IA peut être incorrect.">
            <a:extLst>
              <a:ext uri="{FF2B5EF4-FFF2-40B4-BE49-F238E27FC236}">
                <a16:creationId xmlns:a16="http://schemas.microsoft.com/office/drawing/2014/main" id="{B31CE05C-9CE2-E425-4D28-1097ADC9C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708" y="2295192"/>
            <a:ext cx="5824896" cy="2504515"/>
          </a:xfrm>
          <a:prstGeom prst="rect">
            <a:avLst/>
          </a:prstGeom>
        </p:spPr>
      </p:pic>
      <p:pic>
        <p:nvPicPr>
          <p:cNvPr id="9" name="Image 8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722D480C-61B1-D816-5B79-20CD0A50A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5708" y="4320567"/>
            <a:ext cx="780486" cy="4791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36A20A-2F4C-1FAD-D7DA-B93219790F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45" y="4320567"/>
            <a:ext cx="804105" cy="49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4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F0708-F6E8-4943-633B-35B58529F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F38A7FC-A9BE-D1C3-749E-6D8EEDA97625}"/>
              </a:ext>
            </a:extLst>
          </p:cNvPr>
          <p:cNvSpPr txBox="1"/>
          <p:nvPr/>
        </p:nvSpPr>
        <p:spPr>
          <a:xfrm>
            <a:off x="0" y="375293"/>
            <a:ext cx="10694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Le contexte : une disparité géographique dans la pratique 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50A5035F-59CF-B0CD-0C73-651BE1A7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C6F02888-BFEB-DCF1-6807-0DFB1BEDD033}"/>
              </a:ext>
            </a:extLst>
          </p:cNvPr>
          <p:cNvSpPr txBox="1">
            <a:spLocks/>
          </p:cNvSpPr>
          <p:nvPr/>
        </p:nvSpPr>
        <p:spPr>
          <a:xfrm>
            <a:off x="483348" y="764954"/>
            <a:ext cx="9324039" cy="85658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Calibri" panose="020F0502020204030204" pitchFamily="34" charset="0"/>
              <a:buChar char="₋"/>
            </a:pPr>
            <a:endParaRPr lang="fr-FR" sz="2100" dirty="0"/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Une forte pratique du VTT sur le secteur ouest du Parc # Une pratique moins importante à l’Est. </a:t>
            </a:r>
          </a:p>
          <a:p>
            <a:pPr algn="just">
              <a:lnSpc>
                <a:spcPct val="120000"/>
              </a:lnSpc>
              <a:buFont typeface="Calibri" panose="020F0502020204030204" pitchFamily="34" charset="0"/>
              <a:buChar char="₋"/>
            </a:pPr>
            <a:endParaRPr lang="fr-FR" sz="21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00996B-671F-BE27-8BB8-2F2CC4342384}"/>
              </a:ext>
            </a:extLst>
          </p:cNvPr>
          <p:cNvSpPr txBox="1"/>
          <p:nvPr/>
        </p:nvSpPr>
        <p:spPr>
          <a:xfrm>
            <a:off x="3073420" y="5986481"/>
            <a:ext cx="6277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Répartition de la pratique du VTT du 01/07/2018 au 17/04/2025 (source </a:t>
            </a:r>
            <a:r>
              <a:rPr lang="fr-FR" sz="1600" i="1" dirty="0" err="1"/>
              <a:t>Outdoorvision</a:t>
            </a:r>
            <a:r>
              <a:rPr lang="fr-FR" sz="1600" i="1" dirty="0"/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251DCA-0768-90C6-4269-7D9B556ED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4509" y="0"/>
            <a:ext cx="1091279" cy="1298561"/>
          </a:xfrm>
          <a:prstGeom prst="rect">
            <a:avLst/>
          </a:prstGeom>
        </p:spPr>
      </p:pic>
      <p:pic>
        <p:nvPicPr>
          <p:cNvPr id="9" name="Image 8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285E83B7-AF4F-9970-7686-75D00C700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151" y="1621537"/>
            <a:ext cx="8994279" cy="424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EF9BA-177C-D105-5689-FA0A08924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092C813-DEC7-609D-D2EF-1AC178B850BF}"/>
              </a:ext>
            </a:extLst>
          </p:cNvPr>
          <p:cNvSpPr txBox="1"/>
          <p:nvPr/>
        </p:nvSpPr>
        <p:spPr>
          <a:xfrm>
            <a:off x="-1" y="366328"/>
            <a:ext cx="9923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Le contexte : une forte progression de la pratique   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107A7B0B-C250-BBBF-841E-C5B388E32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5C2AF2A-B2A4-A446-DE10-6B95C4DE6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4509" y="0"/>
            <a:ext cx="1091279" cy="12985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BB195DF-2231-7D26-94EB-CB6DB2747851}"/>
              </a:ext>
            </a:extLst>
          </p:cNvPr>
          <p:cNvSpPr txBox="1"/>
          <p:nvPr/>
        </p:nvSpPr>
        <p:spPr>
          <a:xfrm>
            <a:off x="259131" y="1132666"/>
            <a:ext cx="11008500" cy="320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pratique de VTT et GRAVEL existante sur le territoire, mais des boucles officielles trop peu nombreuses pour l’encadrer 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https://www.cheminsdesparcs.fr/search?districts=17&amp;practices=1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endParaRPr lang="fr-FR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manque d’offres encadrées, qui entraîne des conséquences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 algn="just">
              <a:lnSpc>
                <a:spcPct val="120000"/>
              </a:lnSpc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Développement de sentiers sur des zones à enjeux écologiques forts : les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Opies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Civadières.</a:t>
            </a:r>
          </a:p>
          <a:p>
            <a:pPr marL="800100" lvl="1" indent="-342900" algn="just">
              <a:lnSpc>
                <a:spcPct val="120000"/>
              </a:lnSpc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Multiplication des sentiers sur le terrain et les applications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komoot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strava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etc.) </a:t>
            </a:r>
          </a:p>
          <a:p>
            <a:pPr marL="800100" lvl="1" indent="-342900" algn="just">
              <a:lnSpc>
                <a:spcPct val="120000"/>
              </a:lnSpc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Conflits d’usages entre les pratiques : exemple Lamanon.</a:t>
            </a:r>
          </a:p>
          <a:p>
            <a:pPr marL="800100" lvl="1" indent="-342900" algn="just">
              <a:lnSpc>
                <a:spcPct val="120000"/>
              </a:lnSpc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Passage par des parcelles privées. </a:t>
            </a:r>
          </a:p>
          <a:p>
            <a:pPr marL="800100" lvl="1" indent="-342900" algn="just">
              <a:lnSpc>
                <a:spcPct val="120000"/>
              </a:lnSpc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3A4895B2-C172-B53A-CD69-AFBBF87B8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819" y="3840149"/>
            <a:ext cx="7688915" cy="29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3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8CAFE-25F4-DEE8-F287-570DA4D97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AAB7D22-9600-639C-53B9-7FF4D5049555}"/>
              </a:ext>
            </a:extLst>
          </p:cNvPr>
          <p:cNvSpPr txBox="1"/>
          <p:nvPr/>
        </p:nvSpPr>
        <p:spPr>
          <a:xfrm>
            <a:off x="-71717" y="340604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Les enjeux et objectifs :  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A0169ED9-97E8-B760-A329-936766DA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05B6705-3259-B17F-F107-CBFDB97118C7}"/>
              </a:ext>
            </a:extLst>
          </p:cNvPr>
          <p:cNvSpPr txBox="1"/>
          <p:nvPr/>
        </p:nvSpPr>
        <p:spPr>
          <a:xfrm>
            <a:off x="-71717" y="1365840"/>
            <a:ext cx="7650868" cy="571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un tourisme </a:t>
            </a: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en lien avec la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mesure 2.3.3 de la chartre du Parc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« Faire du Parc une destination de tourisme durable ».</a:t>
            </a: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Favoriser des retombées économiques durables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schéma de la fréquentation des espaces naturels 2025-2035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</a:pPr>
            <a:endParaRPr lang="fr-F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Favoriser une meilleure répartition des flux dans le temps et l’espace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schéma de la fréquentation des espaces naturels 2025-2035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 :</a:t>
            </a:r>
          </a:p>
          <a:p>
            <a:pPr marL="1657350" lvl="3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offre touristique sur les ailes de saison (avril – mai – septembre – octobre)</a:t>
            </a:r>
          </a:p>
          <a:p>
            <a:pPr marL="1657350" lvl="3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Rééquilibrer la pratique du VTT et Gravel  dans l’espace, en développant des circuits sur l’ensemble du périmètre du Parc. </a:t>
            </a:r>
          </a:p>
          <a:p>
            <a:pPr lvl="1">
              <a:lnSpc>
                <a:spcPct val="12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753526-1E87-F3F2-752B-7E7B30F91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721" y="-5954"/>
            <a:ext cx="1091279" cy="1298561"/>
          </a:xfrm>
          <a:prstGeom prst="rect">
            <a:avLst/>
          </a:prstGeom>
        </p:spPr>
      </p:pic>
      <p:pic>
        <p:nvPicPr>
          <p:cNvPr id="4" name="Image 3" descr="Une image contenant texte, plante, capture d’écran, arbre&#10;&#10;Le contenu généré par l’IA peut être incorrect.">
            <a:extLst>
              <a:ext uri="{FF2B5EF4-FFF2-40B4-BE49-F238E27FC236}">
                <a16:creationId xmlns:a16="http://schemas.microsoft.com/office/drawing/2014/main" id="{EF9761EB-4C64-EE6D-C5E0-FA2C3B292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785" y="1292606"/>
            <a:ext cx="3292941" cy="47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4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2D93E-9CB3-6931-A1EC-121FB97F0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EDB636F-9C11-8CC2-6210-36E87BCD6B2D}"/>
              </a:ext>
            </a:extLst>
          </p:cNvPr>
          <p:cNvSpPr txBox="1"/>
          <p:nvPr/>
        </p:nvSpPr>
        <p:spPr>
          <a:xfrm>
            <a:off x="-71717" y="340604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Les enjeux et objectifs :  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644C5D5A-F342-11EB-30C8-1C3A9D699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50D18D5-DD17-2660-FA74-465DBEB6F3D7}"/>
              </a:ext>
            </a:extLst>
          </p:cNvPr>
          <p:cNvSpPr txBox="1"/>
          <p:nvPr/>
        </p:nvSpPr>
        <p:spPr>
          <a:xfrm>
            <a:off x="0" y="1234500"/>
            <a:ext cx="7315201" cy="571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bonne cohabitation dans les espaces naturels entre les différentes pratiques</a:t>
            </a: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offre à destination des locaux et touristes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permettant de « canaliser » et d’apaiser la pratique sur des sentiers identifiés.</a:t>
            </a: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offre de qualité s’inscrivant dans un </a:t>
            </a:r>
            <a:r>
              <a:rPr lang="fr-FR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global </a:t>
            </a: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garantissant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200150" lvl="2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maitrise foncière.</a:t>
            </a:r>
          </a:p>
          <a:p>
            <a:pPr marL="1200150" lvl="2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respect du code forestier. </a:t>
            </a:r>
          </a:p>
          <a:p>
            <a:pPr marL="1200150" lvl="2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respect des enjeux de biodiversité.</a:t>
            </a:r>
          </a:p>
          <a:p>
            <a:pPr marL="1200150" lvl="2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sécurité des pratiquants.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offre labélisée FFC et opérationnelle à partir </a:t>
            </a:r>
            <a:r>
              <a:rPr lang="fr-FR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d’octobre 2026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Disposer d’une dizaine de boucles VTT et entre 3 et 5 boucles Gravel essentiellement sur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PDIPR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pistes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DFCI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72CE5D-0D4D-E1DA-A9B3-1C023431B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721" y="-5954"/>
            <a:ext cx="1091279" cy="1298561"/>
          </a:xfrm>
          <a:prstGeom prst="rect">
            <a:avLst/>
          </a:prstGeom>
        </p:spPr>
      </p:pic>
      <p:pic>
        <p:nvPicPr>
          <p:cNvPr id="4" name="Image 3" descr="Une image contenant texte, fruit, légume&#10;&#10;Le contenu généré par l’IA peut être incorrect.">
            <a:extLst>
              <a:ext uri="{FF2B5EF4-FFF2-40B4-BE49-F238E27FC236}">
                <a16:creationId xmlns:a16="http://schemas.microsoft.com/office/drawing/2014/main" id="{AC5C91EA-8192-088C-CA8E-F39DBA01C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1" y="2342998"/>
            <a:ext cx="4277322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FDC24-CB03-01C1-5B61-8C465CF4D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B81354A-0455-2974-2EDB-A84213219ABB}"/>
              </a:ext>
            </a:extLst>
          </p:cNvPr>
          <p:cNvSpPr txBox="1"/>
          <p:nvPr/>
        </p:nvSpPr>
        <p:spPr>
          <a:xfrm>
            <a:off x="0" y="366328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Coûts et financements : 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BEBD7148-2F3B-725D-0EB7-D99D9BA13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F8852DA-4F5C-7B96-D243-FC3A0D104630}"/>
              </a:ext>
            </a:extLst>
          </p:cNvPr>
          <p:cNvSpPr txBox="1"/>
          <p:nvPr/>
        </p:nvSpPr>
        <p:spPr>
          <a:xfrm>
            <a:off x="-125644" y="916569"/>
            <a:ext cx="9918579" cy="2396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projet financé à </a:t>
            </a:r>
            <a:r>
              <a:rPr lang="fr-FR" sz="1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par des fonds europée</a:t>
            </a:r>
            <a:r>
              <a:rPr lang="fr-FR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fr-FR" sz="1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FEADER </a:t>
            </a: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travers : </a:t>
            </a:r>
          </a:p>
          <a:p>
            <a:pPr marL="2114550" lvl="4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FEADER (fonds UE)</a:t>
            </a:r>
          </a:p>
          <a:p>
            <a:pPr marL="2114550" lvl="4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région PACA </a:t>
            </a:r>
          </a:p>
          <a:p>
            <a:pPr marL="2114550" lvl="4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département des bouches du Rhône </a:t>
            </a:r>
          </a:p>
          <a:p>
            <a:pPr lvl="1">
              <a:lnSpc>
                <a:spcPct val="120000"/>
              </a:lnSpc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FE47D9-C8C5-2CEF-5FAB-FAEE1179F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721" y="-5954"/>
            <a:ext cx="1091279" cy="1298561"/>
          </a:xfrm>
          <a:prstGeom prst="rect">
            <a:avLst/>
          </a:prstGeom>
        </p:spPr>
      </p:pic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0353FF9-7436-ED43-F4C3-4A7404431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26" y="2703731"/>
            <a:ext cx="3633553" cy="3941850"/>
          </a:xfrm>
          <a:prstGeom prst="rect">
            <a:avLst/>
          </a:prstGeom>
        </p:spPr>
      </p:pic>
      <p:pic>
        <p:nvPicPr>
          <p:cNvPr id="11" name="Image 10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4FC7D559-C6C0-986E-8F2A-737B821E1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458" y="2690347"/>
            <a:ext cx="3504837" cy="39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8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634D2-8FC5-5BF4-4A9E-E388D38B1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66D3ABA-42A6-2DC1-242E-1F916848EBD6}"/>
              </a:ext>
            </a:extLst>
          </p:cNvPr>
          <p:cNvSpPr txBox="1"/>
          <p:nvPr/>
        </p:nvSpPr>
        <p:spPr>
          <a:xfrm>
            <a:off x="-146935" y="301812"/>
            <a:ext cx="10259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rgbClr val="008865"/>
                </a:solidFill>
                <a:latin typeface="Arial Hebrew" charset="-79"/>
                <a:ea typeface="Arial Hebrew" charset="-79"/>
                <a:cs typeface="Arial Hebrew" charset="-79"/>
              </a:rPr>
              <a:t>Les avantages d’une labélisation de la Fédération Française de Cyclisme (FFC) </a:t>
            </a:r>
            <a:endParaRPr lang="fr-FR" i="1" dirty="0">
              <a:solidFill>
                <a:srgbClr val="008865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26BE73E5-5F7D-B23B-D434-06210B1A1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87" y="6240397"/>
            <a:ext cx="2627213" cy="6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015130B-8099-D261-626E-2D929C2E321B}"/>
              </a:ext>
            </a:extLst>
          </p:cNvPr>
          <p:cNvSpPr txBox="1"/>
          <p:nvPr/>
        </p:nvSpPr>
        <p:spPr>
          <a:xfrm>
            <a:off x="295698" y="1399534"/>
            <a:ext cx="9918579" cy="106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lnSpc>
                <a:spcPct val="120000"/>
              </a:lnSpc>
              <a:buFont typeface="Calibri" panose="020F0502020204030204" pitchFamily="34" charset="0"/>
              <a:buChar char="₋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74178CD8-0A54-7AA2-B583-E9C54A0A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98" y="3293033"/>
            <a:ext cx="10929792" cy="311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AA2F38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fr-FR" sz="1800" b="1" dirty="0"/>
              <a:t>…Les exemples d’autres PNR avec des parcours labélisés FFC :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altLang="fr-FR" sz="1600" dirty="0">
                <a:solidFill>
                  <a:schemeClr val="tx1"/>
                </a:solidFill>
              </a:rPr>
              <a:t>Le Parc naturel régional du Luberon : </a:t>
            </a:r>
          </a:p>
          <a:p>
            <a:pPr marL="1028700" lvl="1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altLang="fr-FR" sz="1200" dirty="0">
                <a:solidFill>
                  <a:schemeClr val="tx1"/>
                </a:solidFill>
              </a:rPr>
              <a:t>63 parcours labélisés</a:t>
            </a:r>
          </a:p>
          <a:p>
            <a:pPr marL="1028700" lvl="1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altLang="fr-FR" sz="1200" dirty="0">
                <a:solidFill>
                  <a:schemeClr val="tx1"/>
                </a:solidFill>
              </a:rPr>
              <a:t>+ de 1500 kilomètres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altLang="fr-FR" sz="1600" dirty="0">
                <a:solidFill>
                  <a:schemeClr val="tx1"/>
                </a:solidFill>
              </a:rPr>
              <a:t>Le Parc naturel régional du Mont-Ventoux : </a:t>
            </a:r>
          </a:p>
          <a:p>
            <a:pPr marL="1028700" lvl="1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altLang="fr-FR" sz="1200" dirty="0">
                <a:solidFill>
                  <a:schemeClr val="tx1"/>
                </a:solidFill>
              </a:rPr>
              <a:t>18 parcours labélisés</a:t>
            </a:r>
          </a:p>
          <a:p>
            <a:pPr marL="1028700" lvl="1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altLang="fr-FR" sz="1200" dirty="0">
                <a:solidFill>
                  <a:schemeClr val="tx1"/>
                </a:solidFill>
              </a:rPr>
              <a:t>+ de 300 kilomètres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3BEFC1-ABE5-762B-7AB7-A6CCA93B1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290" y="4253287"/>
            <a:ext cx="3558181" cy="18523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ED9E5BB-28DB-6341-61E8-18209D138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6722" y="0"/>
            <a:ext cx="1091279" cy="1298561"/>
          </a:xfrm>
          <a:prstGeom prst="rect">
            <a:avLst/>
          </a:prstGeom>
        </p:spPr>
      </p:pic>
      <p:sp>
        <p:nvSpPr>
          <p:cNvPr id="8" name="Text Box 21">
            <a:extLst>
              <a:ext uri="{FF2B5EF4-FFF2-40B4-BE49-F238E27FC236}">
                <a16:creationId xmlns:a16="http://schemas.microsoft.com/office/drawing/2014/main" id="{49113620-B1E8-F6D3-EBAD-C00AB201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98" y="1380767"/>
            <a:ext cx="10929792" cy="267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AA2F38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fr-FR" sz="1800" b="1" dirty="0"/>
              <a:t>Une garantie de qualité pour les gestionnaires de sites et pratiquants :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800" dirty="0">
                <a:solidFill>
                  <a:schemeClr val="tx1"/>
                </a:solidFill>
              </a:rPr>
              <a:t>Un cahier des charges à respecter, assurant une offre de qualité, balisée et normée.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800" dirty="0">
                <a:solidFill>
                  <a:schemeClr val="tx1"/>
                </a:solidFill>
              </a:rPr>
              <a:t>Un accompagnement technique de la FFC en phase de création.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r>
              <a:rPr lang="fr-FR" sz="1800" dirty="0">
                <a:solidFill>
                  <a:schemeClr val="tx1"/>
                </a:solidFill>
              </a:rPr>
              <a:t>Un balisage uniforme à l’échelle nationale.  </a:t>
            </a: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ts val="2880"/>
              </a:lnSpc>
              <a:spcBef>
                <a:spcPts val="600"/>
              </a:spcBef>
              <a:buFont typeface="Calibri" panose="020F0502020204030204" pitchFamily="34" charset="0"/>
              <a:buChar char="₋"/>
            </a:pP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12" name="Image 11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2C85A4B3-882F-4E42-2E21-D323633FD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430" y="2665523"/>
            <a:ext cx="739879" cy="7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478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Microsoft Office PowerPoint</Application>
  <PresentationFormat>Grand écran</PresentationFormat>
  <Paragraphs>163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Arial Hebrew</vt:lpstr>
      <vt:lpstr>Calibri</vt:lpstr>
      <vt:lpstr>Calibri Light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Titouan Quinio</dc:creator>
  <cp:lastModifiedBy>Titouan Quinio</cp:lastModifiedBy>
  <cp:revision>11</cp:revision>
  <dcterms:created xsi:type="dcterms:W3CDTF">2025-12-03T09:14:13Z</dcterms:created>
  <dcterms:modified xsi:type="dcterms:W3CDTF">2025-12-09T16:11:26Z</dcterms:modified>
</cp:coreProperties>
</file>